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4" r:id="rId3"/>
    <p:sldId id="256" r:id="rId4"/>
    <p:sldId id="279" r:id="rId5"/>
    <p:sldId id="280" r:id="rId6"/>
    <p:sldId id="281" r:id="rId7"/>
    <p:sldId id="276" r:id="rId8"/>
    <p:sldId id="262" r:id="rId9"/>
    <p:sldId id="259" r:id="rId10"/>
    <p:sldId id="278" r:id="rId11"/>
    <p:sldId id="266" r:id="rId12"/>
    <p:sldId id="277" r:id="rId13"/>
    <p:sldId id="267" r:id="rId14"/>
    <p:sldId id="263" r:id="rId15"/>
    <p:sldId id="265" r:id="rId16"/>
    <p:sldId id="270" r:id="rId17"/>
    <p:sldId id="284" r:id="rId18"/>
    <p:sldId id="271" r:id="rId19"/>
    <p:sldId id="272" r:id="rId20"/>
    <p:sldId id="283" r:id="rId21"/>
    <p:sldId id="274" r:id="rId22"/>
    <p:sldId id="275" r:id="rId2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C7510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642" y="-64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67.jpeg"/><Relationship Id="rId3" Type="http://schemas.openxmlformats.org/officeDocument/2006/relationships/image" Target="../media/image64.jpe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63.png"/><Relationship Id="rId16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66.jpeg"/><Relationship Id="rId15" Type="http://schemas.openxmlformats.org/officeDocument/2006/relationships/image" Target="../media/image69.jpeg"/><Relationship Id="rId10" Type="http://schemas.openxmlformats.org/officeDocument/2006/relationships/image" Target="../media/image52.png"/><Relationship Id="rId4" Type="http://schemas.openxmlformats.org/officeDocument/2006/relationships/image" Target="../media/image65.jpeg"/><Relationship Id="rId9" Type="http://schemas.openxmlformats.org/officeDocument/2006/relationships/image" Target="../media/image51.png"/><Relationship Id="rId14" Type="http://schemas.openxmlformats.org/officeDocument/2006/relationships/image" Target="../media/image6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75.jpeg"/><Relationship Id="rId3" Type="http://schemas.openxmlformats.org/officeDocument/2006/relationships/image" Target="../media/image72.jpe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71.jpeg"/><Relationship Id="rId16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74.jpeg"/><Relationship Id="rId15" Type="http://schemas.openxmlformats.org/officeDocument/2006/relationships/image" Target="../media/image77.jpeg"/><Relationship Id="rId10" Type="http://schemas.openxmlformats.org/officeDocument/2006/relationships/image" Target="../media/image52.png"/><Relationship Id="rId4" Type="http://schemas.openxmlformats.org/officeDocument/2006/relationships/image" Target="../media/image73.jpeg"/><Relationship Id="rId9" Type="http://schemas.openxmlformats.org/officeDocument/2006/relationships/image" Target="../media/image51.png"/><Relationship Id="rId14" Type="http://schemas.openxmlformats.org/officeDocument/2006/relationships/image" Target="../media/image7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83.jpeg"/><Relationship Id="rId3" Type="http://schemas.openxmlformats.org/officeDocument/2006/relationships/image" Target="../media/image80.jpe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79.jpeg"/><Relationship Id="rId16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82.jpeg"/><Relationship Id="rId15" Type="http://schemas.openxmlformats.org/officeDocument/2006/relationships/image" Target="../media/image85.jpeg"/><Relationship Id="rId10" Type="http://schemas.openxmlformats.org/officeDocument/2006/relationships/image" Target="../media/image52.png"/><Relationship Id="rId4" Type="http://schemas.openxmlformats.org/officeDocument/2006/relationships/image" Target="../media/image81.jpeg"/><Relationship Id="rId9" Type="http://schemas.openxmlformats.org/officeDocument/2006/relationships/image" Target="../media/image51.png"/><Relationship Id="rId14" Type="http://schemas.openxmlformats.org/officeDocument/2006/relationships/image" Target="../media/image8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91.jpe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90.jpeg"/><Relationship Id="rId2" Type="http://schemas.openxmlformats.org/officeDocument/2006/relationships/image" Target="../media/image48.png"/><Relationship Id="rId16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89.jpeg"/><Relationship Id="rId5" Type="http://schemas.openxmlformats.org/officeDocument/2006/relationships/image" Target="../media/image51.png"/><Relationship Id="rId15" Type="http://schemas.openxmlformats.org/officeDocument/2006/relationships/image" Target="../media/image93.jpeg"/><Relationship Id="rId10" Type="http://schemas.openxmlformats.org/officeDocument/2006/relationships/image" Target="../media/image88.jpeg"/><Relationship Id="rId4" Type="http://schemas.openxmlformats.org/officeDocument/2006/relationships/image" Target="../media/image50.png"/><Relationship Id="rId9" Type="http://schemas.openxmlformats.org/officeDocument/2006/relationships/image" Target="../media/image87.jpeg"/><Relationship Id="rId14" Type="http://schemas.openxmlformats.org/officeDocument/2006/relationships/image" Target="../media/image9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13" Type="http://schemas.openxmlformats.org/officeDocument/2006/relationships/image" Target="../media/image119.jpeg"/><Relationship Id="rId18" Type="http://schemas.openxmlformats.org/officeDocument/2006/relationships/image" Target="../media/image123.jpeg"/><Relationship Id="rId3" Type="http://schemas.openxmlformats.org/officeDocument/2006/relationships/image" Target="../media/image110.jpeg"/><Relationship Id="rId21" Type="http://schemas.openxmlformats.org/officeDocument/2006/relationships/image" Target="../media/image126.jpeg"/><Relationship Id="rId7" Type="http://schemas.openxmlformats.org/officeDocument/2006/relationships/image" Target="../media/image114.jpeg"/><Relationship Id="rId12" Type="http://schemas.openxmlformats.org/officeDocument/2006/relationships/image" Target="../media/image118.jpeg"/><Relationship Id="rId17" Type="http://schemas.openxmlformats.org/officeDocument/2006/relationships/image" Target="../media/image1.jpeg"/><Relationship Id="rId2" Type="http://schemas.openxmlformats.org/officeDocument/2006/relationships/image" Target="../media/image109.jpeg"/><Relationship Id="rId16" Type="http://schemas.openxmlformats.org/officeDocument/2006/relationships/image" Target="../media/image122.jpeg"/><Relationship Id="rId20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jpeg"/><Relationship Id="rId11" Type="http://schemas.openxmlformats.org/officeDocument/2006/relationships/image" Target="../media/image41.jpeg"/><Relationship Id="rId5" Type="http://schemas.openxmlformats.org/officeDocument/2006/relationships/image" Target="../media/image112.jpeg"/><Relationship Id="rId15" Type="http://schemas.openxmlformats.org/officeDocument/2006/relationships/image" Target="../media/image121.jpeg"/><Relationship Id="rId10" Type="http://schemas.openxmlformats.org/officeDocument/2006/relationships/image" Target="../media/image117.jpeg"/><Relationship Id="rId19" Type="http://schemas.openxmlformats.org/officeDocument/2006/relationships/image" Target="../media/image124.jpeg"/><Relationship Id="rId4" Type="http://schemas.openxmlformats.org/officeDocument/2006/relationships/image" Target="../media/image111.jpeg"/><Relationship Id="rId9" Type="http://schemas.openxmlformats.org/officeDocument/2006/relationships/image" Target="../media/image116.jpeg"/><Relationship Id="rId14" Type="http://schemas.openxmlformats.org/officeDocument/2006/relationships/image" Target="../media/image120.jpeg"/><Relationship Id="rId22" Type="http://schemas.openxmlformats.org/officeDocument/2006/relationships/image" Target="../media/image1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jpeg"/><Relationship Id="rId3" Type="http://schemas.openxmlformats.org/officeDocument/2006/relationships/image" Target="../media/image133.jpeg"/><Relationship Id="rId7" Type="http://schemas.openxmlformats.org/officeDocument/2006/relationships/image" Target="../media/image137.jpeg"/><Relationship Id="rId12" Type="http://schemas.openxmlformats.org/officeDocument/2006/relationships/image" Target="../media/image142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jpeg"/><Relationship Id="rId11" Type="http://schemas.openxmlformats.org/officeDocument/2006/relationships/image" Target="../media/image141.jpeg"/><Relationship Id="rId5" Type="http://schemas.openxmlformats.org/officeDocument/2006/relationships/image" Target="../media/image135.jpeg"/><Relationship Id="rId10" Type="http://schemas.openxmlformats.org/officeDocument/2006/relationships/image" Target="../media/image140.jpeg"/><Relationship Id="rId4" Type="http://schemas.openxmlformats.org/officeDocument/2006/relationships/image" Target="../media/image134.jpeg"/><Relationship Id="rId9" Type="http://schemas.openxmlformats.org/officeDocument/2006/relationships/image" Target="../media/image1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ikdoo251.ru/" TargetMode="External"/><Relationship Id="rId5" Type="http://schemas.openxmlformats.org/officeDocument/2006/relationships/hyperlink" Target="https://chel-ds251.nubex.ru/" TargetMode="External"/><Relationship Id="rId4" Type="http://schemas.openxmlformats.org/officeDocument/2006/relationships/image" Target="../media/image1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7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12" Type="http://schemas.openxmlformats.org/officeDocument/2006/relationships/image" Target="../media/image36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5" Type="http://schemas.openxmlformats.org/officeDocument/2006/relationships/image" Target="../media/image3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Relationship Id="rId14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jpeg"/><Relationship Id="rId7" Type="http://schemas.openxmlformats.org/officeDocument/2006/relationships/image" Target="../media/image4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jpe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jpeg"/><Relationship Id="rId2" Type="http://schemas.openxmlformats.org/officeDocument/2006/relationships/image" Target="../media/image48.png"/><Relationship Id="rId16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jpe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jpeg"/><Relationship Id="rId4" Type="http://schemas.openxmlformats.org/officeDocument/2006/relationships/image" Target="../media/image50.png"/><Relationship Id="rId9" Type="http://schemas.openxmlformats.org/officeDocument/2006/relationships/image" Target="../media/image55.jpeg"/><Relationship Id="rId14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C:\Users\1359049\Desktop\для отчетного видеоролика о викдоо\вик 6 прозрач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642924"/>
            <a:ext cx="4857784" cy="219883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2857502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СЕТЕВОЕ ВЗАИМОДЕЙСТВИЕ ПЕДАГОГОВ ДОУ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РАМКАХ ПОРТАЛА ВИКДОО 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/ВИРТУАЛЬНЫЙ ИНФОРМАЦИОННЫЙ КОНТЕНТ ДОШКОЛЬНОЙ ОБРАЗОВАТЕЛЬНОЙ ОРГАНИЗАЦИИ/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57422" y="214296"/>
            <a:ext cx="4562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«Детский сад № 251 г. Челябинска»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6314" y="4286262"/>
            <a:ext cx="4000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Заместитель заведующего по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УВР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Шумова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С.М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E:\Детский сад\ЛЕГО\фото видео\лего мозаика ИД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3" y="1019798"/>
            <a:ext cx="2643206" cy="15519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084" name="Picture 4" descr="C:\Users\1359049\Videos\Movavi Screen Recorder\Screenshots\Л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857501"/>
            <a:ext cx="2643206" cy="15048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6089" name="Picture 9" descr="E:\Детский сад\ВИКДОО\Лего мозаика\ТЛ Новый год у воро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1142990"/>
            <a:ext cx="2667020" cy="1500198"/>
          </a:xfrm>
          <a:prstGeom prst="rect">
            <a:avLst/>
          </a:prstGeom>
          <a:noFill/>
        </p:spPr>
      </p:pic>
      <p:pic>
        <p:nvPicPr>
          <p:cNvPr id="46090" name="Picture 10" descr="E:\Детский сад\ВИКДОО\Лего мозаика\ТЛ Транспорт. Азбука безопасност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2786064"/>
            <a:ext cx="2667018" cy="1500198"/>
          </a:xfrm>
          <a:prstGeom prst="rect">
            <a:avLst/>
          </a:prstGeom>
          <a:noFill/>
        </p:spPr>
      </p:pic>
      <p:grpSp>
        <p:nvGrpSpPr>
          <p:cNvPr id="19" name="Группа 18"/>
          <p:cNvGrpSpPr/>
          <p:nvPr/>
        </p:nvGrpSpPr>
        <p:grpSpPr>
          <a:xfrm>
            <a:off x="142844" y="0"/>
            <a:ext cx="8858312" cy="1000114"/>
            <a:chOff x="71406" y="0"/>
            <a:chExt cx="8858312" cy="1000114"/>
          </a:xfrm>
        </p:grpSpPr>
        <p:pic>
          <p:nvPicPr>
            <p:cNvPr id="20" name="Picture 1" descr="C:\Users\1359049\Desktop\для отчетного видеоролика о викдоо\логотип прозрачный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143240" y="0"/>
              <a:ext cx="2935957" cy="1000114"/>
            </a:xfrm>
            <a:prstGeom prst="rect">
              <a:avLst/>
            </a:prstGeom>
            <a:noFill/>
          </p:spPr>
        </p:pic>
        <p:pic>
          <p:nvPicPr>
            <p:cNvPr id="21" name="Picture 2" descr="C:\Users\1359049\Desktop\для отчетного видеоролика о викдоо\матата.jpg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071670" y="71420"/>
              <a:ext cx="857256" cy="785818"/>
            </a:xfrm>
            <a:prstGeom prst="rect">
              <a:avLst/>
            </a:prstGeom>
            <a:noFill/>
          </p:spPr>
        </p:pic>
        <p:pic>
          <p:nvPicPr>
            <p:cNvPr id="22" name="Picture 3" descr="C:\Users\1359049\Desktop\для отчетного видеоролика о викдоо\мультстудия.jpg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71538" y="71420"/>
              <a:ext cx="785818" cy="785818"/>
            </a:xfrm>
            <a:prstGeom prst="rect">
              <a:avLst/>
            </a:prstGeom>
            <a:noFill/>
          </p:spPr>
        </p:pic>
        <p:pic>
          <p:nvPicPr>
            <p:cNvPr id="23" name="Picture 4" descr="C:\Users\1359049\Desktop\для отчетного видеоролика о викдоо\развивающие презентации.jpg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1406" y="71420"/>
              <a:ext cx="833173" cy="785818"/>
            </a:xfrm>
            <a:prstGeom prst="rect">
              <a:avLst/>
            </a:prstGeom>
            <a:noFill/>
          </p:spPr>
        </p:pic>
        <p:pic>
          <p:nvPicPr>
            <p:cNvPr id="24" name="Picture 5" descr="C:\Users\1359049\Desktop\для отчетного видеоролика о викдоо\робомышь.jpg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286512" y="71420"/>
              <a:ext cx="813171" cy="785818"/>
            </a:xfrm>
            <a:prstGeom prst="rect">
              <a:avLst/>
            </a:prstGeom>
            <a:noFill/>
          </p:spPr>
        </p:pic>
        <p:pic>
          <p:nvPicPr>
            <p:cNvPr id="25" name="Picture 6" descr="C:\Users\1359049\Desktop\для отчетного видеоролика о викдоо\лего.jpg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8143900" y="71420"/>
              <a:ext cx="785818" cy="766190"/>
            </a:xfrm>
            <a:prstGeom prst="rect">
              <a:avLst/>
            </a:prstGeom>
            <a:noFill/>
          </p:spPr>
        </p:pic>
        <p:pic>
          <p:nvPicPr>
            <p:cNvPr id="26" name="Picture 7" descr="C:\Users\1359049\Desktop\для отчетного видеоролика о викдоо\ИД.jpg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215206" y="71421"/>
              <a:ext cx="857256" cy="785818"/>
            </a:xfrm>
            <a:prstGeom prst="rect">
              <a:avLst/>
            </a:prstGeom>
            <a:noFill/>
          </p:spPr>
        </p:pic>
      </p:grpSp>
      <p:sp>
        <p:nvSpPr>
          <p:cNvPr id="27" name="TextBox 26"/>
          <p:cNvSpPr txBox="1"/>
          <p:nvPr/>
        </p:nvSpPr>
        <p:spPr>
          <a:xfrm>
            <a:off x="-142908" y="4572014"/>
            <a:ext cx="9429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Более 30 тематических презентаций со схемами различного уровня сложности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Детский сад\ВИКДОО\Лего мозаика\ТЛ Мебель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7950" y="1142990"/>
            <a:ext cx="2643206" cy="1486803"/>
          </a:xfrm>
          <a:prstGeom prst="rect">
            <a:avLst/>
          </a:prstGeom>
          <a:noFill/>
        </p:spPr>
      </p:pic>
      <p:pic>
        <p:nvPicPr>
          <p:cNvPr id="1027" name="Picture 3" descr="E:\Детский сад\ВИКДОО\Лего мозаика\ТЛ Зоопарк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00794" y="2786064"/>
            <a:ext cx="2643206" cy="1486804"/>
          </a:xfrm>
          <a:prstGeom prst="rect">
            <a:avLst/>
          </a:prstGeom>
          <a:noFill/>
        </p:spPr>
      </p:pic>
      <p:pic>
        <p:nvPicPr>
          <p:cNvPr id="1028" name="Picture 4" descr="E:\Детский сад\ВИКДОО\Лего мозаика\ТЛ Мой организм. Мое здоровье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858016" y="1142990"/>
            <a:ext cx="2667019" cy="1500198"/>
          </a:xfrm>
          <a:prstGeom prst="rect">
            <a:avLst/>
          </a:prstGeom>
          <a:noFill/>
        </p:spPr>
      </p:pic>
      <p:pic>
        <p:nvPicPr>
          <p:cNvPr id="1029" name="Picture 5" descr="E:\Детский сад\ВИКДОО\Лего мозаика\ТЛ Юные исследователи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929454" y="2786064"/>
            <a:ext cx="2643206" cy="1486804"/>
          </a:xfrm>
          <a:prstGeom prst="rect">
            <a:avLst/>
          </a:prstGeom>
          <a:noFill/>
        </p:spPr>
      </p:pic>
      <p:pic>
        <p:nvPicPr>
          <p:cNvPr id="13" name="Picture 6" descr="C:\Users\1359049\Desktop\для отчетного видеоролика о викдоо\лего.jpg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00364" y="1285866"/>
            <a:ext cx="2857520" cy="271464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Users\1359049\Videos\Movavi Screen Recorder\Screenshots\РП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90"/>
            <a:ext cx="2655813" cy="1571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7510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6" descr="C:\Users\1359049\Videos\Movavi Screen Recorder\Screenshots\Р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928940"/>
            <a:ext cx="2643206" cy="16236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7510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7" descr="C:\Users\1359049\Desktop\для отчетного видеоролика о викдоо\РП детский сад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2786064"/>
            <a:ext cx="2286016" cy="1710963"/>
          </a:xfrm>
          <a:prstGeom prst="rect">
            <a:avLst/>
          </a:prstGeom>
          <a:noFill/>
        </p:spPr>
      </p:pic>
      <p:pic>
        <p:nvPicPr>
          <p:cNvPr id="8" name="Picture 8" descr="C:\Users\1359049\Desktop\для отчетного видеоролика о викдоо\РП Хлеб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1000114"/>
            <a:ext cx="2286016" cy="171509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14282" y="4572014"/>
            <a:ext cx="8643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Более 70 интерактивных развивающих игр-презентаций 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42844" y="0"/>
            <a:ext cx="8858312" cy="1000114"/>
            <a:chOff x="71406" y="0"/>
            <a:chExt cx="8858312" cy="1000114"/>
          </a:xfrm>
        </p:grpSpPr>
        <p:pic>
          <p:nvPicPr>
            <p:cNvPr id="11" name="Picture 1" descr="C:\Users\1359049\Desktop\для отчетного видеоролика о викдоо\логотип прозрачный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143240" y="0"/>
              <a:ext cx="2935957" cy="1000114"/>
            </a:xfrm>
            <a:prstGeom prst="rect">
              <a:avLst/>
            </a:prstGeom>
            <a:noFill/>
          </p:spPr>
        </p:pic>
        <p:pic>
          <p:nvPicPr>
            <p:cNvPr id="12" name="Picture 2" descr="C:\Users\1359049\Desktop\для отчетного видеоролика о викдоо\матата.jpg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071670" y="71420"/>
              <a:ext cx="857256" cy="785818"/>
            </a:xfrm>
            <a:prstGeom prst="rect">
              <a:avLst/>
            </a:prstGeom>
            <a:noFill/>
          </p:spPr>
        </p:pic>
        <p:pic>
          <p:nvPicPr>
            <p:cNvPr id="13" name="Picture 3" descr="C:\Users\1359049\Desktop\для отчетного видеоролика о викдоо\мультстудия.jpg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71538" y="71420"/>
              <a:ext cx="785818" cy="785818"/>
            </a:xfrm>
            <a:prstGeom prst="rect">
              <a:avLst/>
            </a:prstGeom>
            <a:noFill/>
          </p:spPr>
        </p:pic>
        <p:pic>
          <p:nvPicPr>
            <p:cNvPr id="14" name="Picture 4" descr="C:\Users\1359049\Desktop\для отчетного видеоролика о викдоо\развивающие презентации.jpg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1406" y="71420"/>
              <a:ext cx="833173" cy="785818"/>
            </a:xfrm>
            <a:prstGeom prst="rect">
              <a:avLst/>
            </a:prstGeom>
            <a:noFill/>
          </p:spPr>
        </p:pic>
        <p:pic>
          <p:nvPicPr>
            <p:cNvPr id="15" name="Picture 5" descr="C:\Users\1359049\Desktop\для отчетного видеоролика о викдоо\робомышь.jpg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286512" y="71420"/>
              <a:ext cx="813171" cy="785818"/>
            </a:xfrm>
            <a:prstGeom prst="rect">
              <a:avLst/>
            </a:prstGeom>
            <a:noFill/>
          </p:spPr>
        </p:pic>
        <p:pic>
          <p:nvPicPr>
            <p:cNvPr id="16" name="Picture 6" descr="C:\Users\1359049\Desktop\для отчетного видеоролика о викдоо\лего.jpg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8143900" y="71420"/>
              <a:ext cx="785818" cy="766190"/>
            </a:xfrm>
            <a:prstGeom prst="rect">
              <a:avLst/>
            </a:prstGeom>
            <a:noFill/>
          </p:spPr>
        </p:pic>
        <p:pic>
          <p:nvPicPr>
            <p:cNvPr id="17" name="Picture 7" descr="C:\Users\1359049\Desktop\для отчетного видеоролика о викдоо\ИД.jpg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215206" y="71421"/>
              <a:ext cx="857256" cy="785818"/>
            </a:xfrm>
            <a:prstGeom prst="rect">
              <a:avLst/>
            </a:prstGeom>
            <a:noFill/>
          </p:spPr>
        </p:pic>
      </p:grpSp>
      <p:pic>
        <p:nvPicPr>
          <p:cNvPr id="4098" name="Picture 2" descr="C:\Users\1359049\Desktop\для отчетного видеоролика о викдоо\РП перелетные птицы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7950" y="1000114"/>
            <a:ext cx="2214578" cy="1688336"/>
          </a:xfrm>
          <a:prstGeom prst="rect">
            <a:avLst/>
          </a:prstGeom>
          <a:noFill/>
        </p:spPr>
      </p:pic>
      <p:pic>
        <p:nvPicPr>
          <p:cNvPr id="4099" name="Picture 3" descr="C:\Users\1359049\Desktop\для отчетного видеоролика о викдоо\РП Семья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215074" y="2786064"/>
            <a:ext cx="2285984" cy="1675024"/>
          </a:xfrm>
          <a:prstGeom prst="rect">
            <a:avLst/>
          </a:prstGeom>
          <a:noFill/>
        </p:spPr>
      </p:pic>
      <p:pic>
        <p:nvPicPr>
          <p:cNvPr id="4100" name="Picture 4" descr="C:\Users\1359049\Desktop\для отчетного видеоролика о викдоо\РП Спорт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786578" y="928676"/>
            <a:ext cx="2643206" cy="1740403"/>
          </a:xfrm>
          <a:prstGeom prst="rect">
            <a:avLst/>
          </a:prstGeom>
          <a:noFill/>
        </p:spPr>
      </p:pic>
      <p:pic>
        <p:nvPicPr>
          <p:cNvPr id="4101" name="Picture 5" descr="C:\Users\1359049\Desktop\для отчетного видеоролика о викдоо\РП Транспорт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743957" y="2714626"/>
            <a:ext cx="2400043" cy="1714512"/>
          </a:xfrm>
          <a:prstGeom prst="rect">
            <a:avLst/>
          </a:prstGeom>
          <a:noFill/>
        </p:spPr>
      </p:pic>
      <p:pic>
        <p:nvPicPr>
          <p:cNvPr id="4" name="Picture 4" descr="C:\Users\1359049\Desktop\для отчетного видеоролика о викдоо\развивающие презентации.jpg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71802" y="1428742"/>
            <a:ext cx="2857520" cy="269510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C:\Users\1359049\Videos\Movavi Screen Recorder\Screenshots\РМ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3" y="3000378"/>
            <a:ext cx="2714644" cy="1571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7112" name="Picture 8" descr="C:\Users\1359049\Desktop\для отчетного видеоролика о викдоо\робомышь Этик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1142990"/>
            <a:ext cx="2428892" cy="1643074"/>
          </a:xfrm>
          <a:prstGeom prst="rect">
            <a:avLst/>
          </a:prstGeom>
          <a:noFill/>
        </p:spPr>
      </p:pic>
      <p:pic>
        <p:nvPicPr>
          <p:cNvPr id="47113" name="Picture 9" descr="C:\Users\1359049\Desktop\для отчетного видеоролика о викдоо\матата побед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3071816"/>
            <a:ext cx="2428892" cy="1428760"/>
          </a:xfrm>
          <a:prstGeom prst="rect">
            <a:avLst/>
          </a:prstGeom>
          <a:noFill/>
        </p:spPr>
      </p:pic>
      <p:pic>
        <p:nvPicPr>
          <p:cNvPr id="47114" name="Picture 10" descr="C:\Users\1359049\Desktop\для отчетного видеоролика о викдоо\МАТ 1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14282" y="1214428"/>
            <a:ext cx="2714644" cy="15057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0" name="Группа 19"/>
          <p:cNvGrpSpPr/>
          <p:nvPr/>
        </p:nvGrpSpPr>
        <p:grpSpPr>
          <a:xfrm>
            <a:off x="142844" y="0"/>
            <a:ext cx="8858312" cy="1000114"/>
            <a:chOff x="71406" y="0"/>
            <a:chExt cx="8858312" cy="1000114"/>
          </a:xfrm>
        </p:grpSpPr>
        <p:pic>
          <p:nvPicPr>
            <p:cNvPr id="21" name="Picture 1" descr="C:\Users\1359049\Desktop\для отчетного видеоролика о викдоо\логотип прозрачный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143240" y="0"/>
              <a:ext cx="2935957" cy="1000114"/>
            </a:xfrm>
            <a:prstGeom prst="rect">
              <a:avLst/>
            </a:prstGeom>
            <a:noFill/>
          </p:spPr>
        </p:pic>
        <p:pic>
          <p:nvPicPr>
            <p:cNvPr id="22" name="Picture 2" descr="C:\Users\1359049\Desktop\для отчетного видеоролика о викдоо\матата.jpg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071670" y="71420"/>
              <a:ext cx="857256" cy="785818"/>
            </a:xfrm>
            <a:prstGeom prst="rect">
              <a:avLst/>
            </a:prstGeom>
            <a:noFill/>
          </p:spPr>
        </p:pic>
        <p:pic>
          <p:nvPicPr>
            <p:cNvPr id="23" name="Picture 3" descr="C:\Users\1359049\Desktop\для отчетного видеоролика о викдоо\мультстудия.jpg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71538" y="71420"/>
              <a:ext cx="785818" cy="785818"/>
            </a:xfrm>
            <a:prstGeom prst="rect">
              <a:avLst/>
            </a:prstGeom>
            <a:noFill/>
          </p:spPr>
        </p:pic>
        <p:pic>
          <p:nvPicPr>
            <p:cNvPr id="24" name="Picture 4" descr="C:\Users\1359049\Desktop\для отчетного видеоролика о викдоо\развивающие презентации.jpg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1406" y="71420"/>
              <a:ext cx="833173" cy="785818"/>
            </a:xfrm>
            <a:prstGeom prst="rect">
              <a:avLst/>
            </a:prstGeom>
            <a:noFill/>
          </p:spPr>
        </p:pic>
        <p:pic>
          <p:nvPicPr>
            <p:cNvPr id="25" name="Picture 5" descr="C:\Users\1359049\Desktop\для отчетного видеоролика о викдоо\робомышь.jpg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286512" y="71420"/>
              <a:ext cx="813171" cy="785818"/>
            </a:xfrm>
            <a:prstGeom prst="rect">
              <a:avLst/>
            </a:prstGeom>
            <a:noFill/>
          </p:spPr>
        </p:pic>
        <p:pic>
          <p:nvPicPr>
            <p:cNvPr id="26" name="Picture 6" descr="C:\Users\1359049\Desktop\для отчетного видеоролика о викдоо\лего.jpg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8143900" y="71420"/>
              <a:ext cx="785818" cy="766190"/>
            </a:xfrm>
            <a:prstGeom prst="rect">
              <a:avLst/>
            </a:prstGeom>
            <a:noFill/>
          </p:spPr>
        </p:pic>
        <p:pic>
          <p:nvPicPr>
            <p:cNvPr id="27" name="Picture 7" descr="C:\Users\1359049\Desktop\для отчетного видеоролика о викдоо\ИД.jpg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215206" y="71421"/>
              <a:ext cx="857256" cy="785818"/>
            </a:xfrm>
            <a:prstGeom prst="rect">
              <a:avLst/>
            </a:prstGeom>
            <a:noFill/>
          </p:spPr>
        </p:pic>
      </p:grpSp>
      <p:sp>
        <p:nvSpPr>
          <p:cNvPr id="28" name="TextBox 27"/>
          <p:cNvSpPr txBox="1"/>
          <p:nvPr/>
        </p:nvSpPr>
        <p:spPr>
          <a:xfrm>
            <a:off x="1857356" y="4643452"/>
            <a:ext cx="50720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Более 100 игровых полей с инструкциями 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1359049\Desktop\для отчетного видеоролика о викдоо\робомышь город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7950" y="1142990"/>
            <a:ext cx="2341492" cy="1571636"/>
          </a:xfrm>
          <a:prstGeom prst="rect">
            <a:avLst/>
          </a:prstGeom>
          <a:noFill/>
        </p:spPr>
      </p:pic>
      <p:pic>
        <p:nvPicPr>
          <p:cNvPr id="2052" name="Picture 4" descr="C:\Users\1359049\Desktop\для отчетного видеоролика о викдоо\робомышь хлеб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858016" y="1071552"/>
            <a:ext cx="2428892" cy="1608888"/>
          </a:xfrm>
          <a:prstGeom prst="rect">
            <a:avLst/>
          </a:prstGeom>
          <a:noFill/>
        </p:spPr>
      </p:pic>
      <p:pic>
        <p:nvPicPr>
          <p:cNvPr id="2053" name="Picture 5" descr="C:\Users\1359049\Desktop\для отчетного видеоролика о викдоо\матата профессии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57950" y="3071816"/>
            <a:ext cx="2365411" cy="1435117"/>
          </a:xfrm>
          <a:prstGeom prst="rect">
            <a:avLst/>
          </a:prstGeom>
          <a:noFill/>
        </p:spPr>
      </p:pic>
      <p:pic>
        <p:nvPicPr>
          <p:cNvPr id="2054" name="Picture 6" descr="C:\Users\1359049\Desktop\для отчетного видеоролика о викдоо\матата Этикет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786546" y="3000378"/>
            <a:ext cx="2357454" cy="1503410"/>
          </a:xfrm>
          <a:prstGeom prst="rect">
            <a:avLst/>
          </a:prstGeom>
          <a:noFill/>
        </p:spPr>
      </p:pic>
      <p:pic>
        <p:nvPicPr>
          <p:cNvPr id="13" name="Picture 5" descr="C:\Users\1359049\Desktop\для отчетного видеоролика о викдоо\робомышь.jpg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28926" y="2714626"/>
            <a:ext cx="2786082" cy="2097358"/>
          </a:xfrm>
          <a:prstGeom prst="rect">
            <a:avLst/>
          </a:prstGeom>
          <a:noFill/>
        </p:spPr>
      </p:pic>
      <p:pic>
        <p:nvPicPr>
          <p:cNvPr id="15" name="Picture 2" descr="C:\Users\1359049\Desktop\для отчетного видеоролика о викдоо\матата.jp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8926" y="928676"/>
            <a:ext cx="2786082" cy="211456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42844" y="0"/>
            <a:ext cx="8858312" cy="1000114"/>
            <a:chOff x="71406" y="0"/>
            <a:chExt cx="8858312" cy="1000114"/>
          </a:xfrm>
        </p:grpSpPr>
        <p:pic>
          <p:nvPicPr>
            <p:cNvPr id="5" name="Picture 1" descr="C:\Users\1359049\Desktop\для отчетного видеоролика о викдоо\логотип прозрачный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143240" y="0"/>
              <a:ext cx="2935957" cy="1000114"/>
            </a:xfrm>
            <a:prstGeom prst="rect">
              <a:avLst/>
            </a:prstGeom>
            <a:noFill/>
          </p:spPr>
        </p:pic>
        <p:pic>
          <p:nvPicPr>
            <p:cNvPr id="6" name="Picture 2" descr="C:\Users\1359049\Desktop\для отчетного видеоролика о викдоо\матата.jpg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71670" y="71420"/>
              <a:ext cx="857256" cy="785818"/>
            </a:xfrm>
            <a:prstGeom prst="rect">
              <a:avLst/>
            </a:prstGeom>
            <a:noFill/>
          </p:spPr>
        </p:pic>
        <p:pic>
          <p:nvPicPr>
            <p:cNvPr id="7" name="Picture 3" descr="C:\Users\1359049\Desktop\для отчетного видеоролика о викдоо\мультстудия.jpg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71538" y="71420"/>
              <a:ext cx="785818" cy="785818"/>
            </a:xfrm>
            <a:prstGeom prst="rect">
              <a:avLst/>
            </a:prstGeom>
            <a:noFill/>
          </p:spPr>
        </p:pic>
        <p:pic>
          <p:nvPicPr>
            <p:cNvPr id="8" name="Picture 4" descr="C:\Users\1359049\Desktop\для отчетного видеоролика о викдоо\развивающие презентации.jpg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1406" y="71420"/>
              <a:ext cx="833173" cy="785818"/>
            </a:xfrm>
            <a:prstGeom prst="rect">
              <a:avLst/>
            </a:prstGeom>
            <a:noFill/>
          </p:spPr>
        </p:pic>
        <p:pic>
          <p:nvPicPr>
            <p:cNvPr id="9" name="Picture 5" descr="C:\Users\1359049\Desktop\для отчетного видеоролика о викдоо\робомышь.jpg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286512" y="71420"/>
              <a:ext cx="813171" cy="785818"/>
            </a:xfrm>
            <a:prstGeom prst="rect">
              <a:avLst/>
            </a:prstGeom>
            <a:noFill/>
          </p:spPr>
        </p:pic>
        <p:pic>
          <p:nvPicPr>
            <p:cNvPr id="10" name="Picture 6" descr="C:\Users\1359049\Desktop\для отчетного видеоролика о викдоо\лего.jpg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143900" y="71420"/>
              <a:ext cx="785818" cy="766190"/>
            </a:xfrm>
            <a:prstGeom prst="rect">
              <a:avLst/>
            </a:prstGeom>
            <a:noFill/>
          </p:spPr>
        </p:pic>
        <p:pic>
          <p:nvPicPr>
            <p:cNvPr id="11" name="Picture 7" descr="C:\Users\1359049\Desktop\для отчетного видеоролика о викдоо\ИД.jpg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215206" y="71421"/>
              <a:ext cx="857256" cy="785818"/>
            </a:xfrm>
            <a:prstGeom prst="rect">
              <a:avLst/>
            </a:prstGeom>
            <a:noFill/>
          </p:spPr>
        </p:pic>
      </p:grpSp>
      <p:pic>
        <p:nvPicPr>
          <p:cNvPr id="13" name="Picture 2" descr="C:\Users\1359049\Videos\Movavi Screen Recorder\Screenshots\МС 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5720" y="1071552"/>
            <a:ext cx="2627762" cy="1428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3" descr="C:\Users\1359049\Videos\Movavi Screen Recorder\Screenshots\МС 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5720" y="2714626"/>
            <a:ext cx="2643206" cy="1500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6" descr="C:\Users\1359049\Desktop\для отчетного видеоролика о викдоо\сценарий Насекомые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72198" y="1000114"/>
            <a:ext cx="2467732" cy="1714512"/>
          </a:xfrm>
          <a:prstGeom prst="rect">
            <a:avLst/>
          </a:prstGeom>
          <a:noFill/>
        </p:spPr>
      </p:pic>
      <p:pic>
        <p:nvPicPr>
          <p:cNvPr id="16" name="Picture 7" descr="C:\Users\1359049\Desktop\для отчетного видеоролика о викдоо\Сценарий Зоопарк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143636" y="3000378"/>
            <a:ext cx="2411486" cy="1357322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2214546" y="4572014"/>
            <a:ext cx="50720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Более  30 тематических сценариев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1359049\Desktop\для отчетного видеоролика о викдоо\сценарий Новый год у ворот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43670" y="1000114"/>
            <a:ext cx="2500330" cy="1739268"/>
          </a:xfrm>
          <a:prstGeom prst="rect">
            <a:avLst/>
          </a:prstGeom>
          <a:noFill/>
        </p:spPr>
      </p:pic>
      <p:pic>
        <p:nvPicPr>
          <p:cNvPr id="3075" name="Picture 3" descr="C:\Users\1359049\Desktop\для отчетного видеоролика о викдоо\Сценарий Мой организм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72264" y="2928940"/>
            <a:ext cx="2469303" cy="1357322"/>
          </a:xfrm>
          <a:prstGeom prst="rect">
            <a:avLst/>
          </a:prstGeom>
          <a:noFill/>
        </p:spPr>
      </p:pic>
      <p:pic>
        <p:nvPicPr>
          <p:cNvPr id="3077" name="Picture 5" descr="C:\Users\1359049\Desktop\для отчетного видеоролика о викдоо\сценарий Котовасия в Лукоморье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92" y="1000114"/>
            <a:ext cx="2616566" cy="1714512"/>
          </a:xfrm>
          <a:prstGeom prst="rect">
            <a:avLst/>
          </a:prstGeom>
          <a:noFill/>
        </p:spPr>
      </p:pic>
      <p:pic>
        <p:nvPicPr>
          <p:cNvPr id="3078" name="Picture 6" descr="C:\Users\1359049\Desktop\для отчетного видеоролика о викдоо\Сценарий Одежда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072330" y="2928940"/>
            <a:ext cx="2500329" cy="1378937"/>
          </a:xfrm>
          <a:prstGeom prst="rect">
            <a:avLst/>
          </a:prstGeom>
          <a:noFill/>
        </p:spPr>
      </p:pic>
      <p:pic>
        <p:nvPicPr>
          <p:cNvPr id="12" name="Picture 3" descr="C:\Users\1359049\Desktop\для отчетного видеоролика о викдоо\мультстудия.jp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1285866"/>
            <a:ext cx="2786082" cy="264320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359049\Desktop\для отчетного видеоролика о викдоо\0-02-05-f8db521fdbabc8e031f2eae8afd08d3e4d3f399460412da09b29dfff55991ff8_13940c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1142990"/>
            <a:ext cx="2787251" cy="3714776"/>
          </a:xfrm>
          <a:prstGeom prst="rect">
            <a:avLst/>
          </a:prstGeom>
          <a:noFill/>
        </p:spPr>
      </p:pic>
      <p:pic>
        <p:nvPicPr>
          <p:cNvPr id="1027" name="Picture 3" descr="C:\Users\1359049\Desktop\для отчетного видеоролика о викдоо\0-02-05-0190a88d32ba9899589129e695a48f8f0f645f7b3f7a6cff6bc21df3fc12e850_3d4206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85734"/>
            <a:ext cx="2844202" cy="3737206"/>
          </a:xfrm>
          <a:prstGeom prst="rect">
            <a:avLst/>
          </a:prstGeom>
          <a:noFill/>
        </p:spPr>
      </p:pic>
      <p:pic>
        <p:nvPicPr>
          <p:cNvPr id="3" name="Picture 3" descr="C:\Users\251 dc\Desktop\IMG20210324110854.jpg"/>
          <p:cNvPicPr>
            <a:picLocks noChangeAspect="1" noChangeArrowheads="1"/>
          </p:cNvPicPr>
          <p:nvPr/>
        </p:nvPicPr>
        <p:blipFill>
          <a:blip r:embed="rId4" cstate="print"/>
          <a:srcRect r="3137"/>
          <a:stretch>
            <a:fillRect/>
          </a:stretch>
        </p:blipFill>
        <p:spPr bwMode="auto">
          <a:xfrm>
            <a:off x="3143240" y="500048"/>
            <a:ext cx="2854391" cy="392909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359049\Desktop\для отчетного видеоролика о викдоо\карта России 2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14296"/>
            <a:ext cx="8758780" cy="4572032"/>
          </a:xfrm>
          <a:prstGeom prst="rect">
            <a:avLst/>
          </a:prstGeom>
          <a:noFill/>
        </p:spPr>
      </p:pic>
      <p:pic>
        <p:nvPicPr>
          <p:cNvPr id="11266" name="Picture 2" descr="красная стрелка вверх, стрелка клипарт, Стрела, офис PNG и PSD-файл пнг для  бесплатной загрузки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67786" flipH="1">
            <a:off x="4110842" y="1110460"/>
            <a:ext cx="5468938" cy="5468938"/>
          </a:xfrm>
          <a:prstGeom prst="rect">
            <a:avLst/>
          </a:prstGeom>
          <a:noFill/>
        </p:spPr>
      </p:pic>
      <p:sp>
        <p:nvSpPr>
          <p:cNvPr id="8" name="Овал 7"/>
          <p:cNvSpPr/>
          <p:nvPr/>
        </p:nvSpPr>
        <p:spPr>
          <a:xfrm>
            <a:off x="3000364" y="3786196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928794" y="3357568"/>
            <a:ext cx="10775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Челябинск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14348" y="292894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143108" y="357188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000100" y="35004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14348" y="385763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500166" y="300037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643042" y="3714758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286248" y="2857502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14282" y="364332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857356" y="3500444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5715008" y="3643320"/>
            <a:ext cx="71438" cy="71438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Группа 31"/>
          <p:cNvGrpSpPr/>
          <p:nvPr/>
        </p:nvGrpSpPr>
        <p:grpSpPr>
          <a:xfrm>
            <a:off x="6429388" y="4429138"/>
            <a:ext cx="486936" cy="714362"/>
            <a:chOff x="6715140" y="4357700"/>
            <a:chExt cx="415498" cy="785800"/>
          </a:xfrm>
        </p:grpSpPr>
        <p:sp>
          <p:nvSpPr>
            <p:cNvPr id="23" name="Цилиндр 22"/>
            <p:cNvSpPr/>
            <p:nvPr/>
          </p:nvSpPr>
          <p:spPr>
            <a:xfrm>
              <a:off x="6786578" y="4357700"/>
              <a:ext cx="285752" cy="785800"/>
            </a:xfrm>
            <a:prstGeom prst="can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715140" y="4429138"/>
              <a:ext cx="4154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62</a:t>
              </a:r>
              <a:endParaRPr lang="ru-RU" dirty="0"/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7000892" y="4071949"/>
            <a:ext cx="519373" cy="1071552"/>
            <a:chOff x="7429520" y="4004975"/>
            <a:chExt cx="519373" cy="1138525"/>
          </a:xfrm>
        </p:grpSpPr>
        <p:sp>
          <p:nvSpPr>
            <p:cNvPr id="22" name="Цилиндр 21"/>
            <p:cNvSpPr/>
            <p:nvPr/>
          </p:nvSpPr>
          <p:spPr>
            <a:xfrm>
              <a:off x="7500958" y="4004975"/>
              <a:ext cx="357190" cy="1138525"/>
            </a:xfrm>
            <a:prstGeom prst="can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7429520" y="4080879"/>
              <a:ext cx="51937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89</a:t>
              </a:r>
              <a:endParaRPr lang="ru-RU" dirty="0"/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7572396" y="3571882"/>
            <a:ext cx="588623" cy="1571618"/>
            <a:chOff x="8072462" y="3214692"/>
            <a:chExt cx="588623" cy="1928808"/>
          </a:xfrm>
        </p:grpSpPr>
        <p:sp>
          <p:nvSpPr>
            <p:cNvPr id="21" name="Цилиндр 20"/>
            <p:cNvSpPr/>
            <p:nvPr/>
          </p:nvSpPr>
          <p:spPr>
            <a:xfrm>
              <a:off x="8143900" y="3214692"/>
              <a:ext cx="357190" cy="1928808"/>
            </a:xfrm>
            <a:prstGeom prst="can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8072462" y="3286130"/>
              <a:ext cx="5886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141 </a:t>
              </a:r>
              <a:endParaRPr lang="ru-RU" dirty="0"/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8143900" y="3071816"/>
            <a:ext cx="530915" cy="2071684"/>
            <a:chOff x="8715404" y="2500312"/>
            <a:chExt cx="530915" cy="2643188"/>
          </a:xfrm>
        </p:grpSpPr>
        <p:sp>
          <p:nvSpPr>
            <p:cNvPr id="26" name="Цилиндр 25"/>
            <p:cNvSpPr/>
            <p:nvPr/>
          </p:nvSpPr>
          <p:spPr>
            <a:xfrm>
              <a:off x="8786842" y="2500312"/>
              <a:ext cx="357158" cy="2643188"/>
            </a:xfrm>
            <a:prstGeom prst="can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8715404" y="2643188"/>
              <a:ext cx="5309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172</a:t>
              </a:r>
              <a:endParaRPr lang="ru-RU" dirty="0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5857884" y="4714890"/>
            <a:ext cx="486936" cy="428610"/>
            <a:chOff x="6500826" y="5357832"/>
            <a:chExt cx="486936" cy="428610"/>
          </a:xfrm>
        </p:grpSpPr>
        <p:sp>
          <p:nvSpPr>
            <p:cNvPr id="24" name="Цилиндр 23"/>
            <p:cNvSpPr/>
            <p:nvPr/>
          </p:nvSpPr>
          <p:spPr>
            <a:xfrm>
              <a:off x="6572264" y="5357832"/>
              <a:ext cx="328891" cy="428610"/>
            </a:xfrm>
            <a:prstGeom prst="can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500826" y="5417110"/>
              <a:ext cx="4869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37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34" name="Picture 4" descr="50 Fifty картинки, Фотографии и изображения - 123R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857356" cy="928678"/>
          </a:xfrm>
          <a:prstGeom prst="rect">
            <a:avLst/>
          </a:prstGeom>
          <a:noFill/>
        </p:spPr>
      </p:pic>
      <p:grpSp>
        <p:nvGrpSpPr>
          <p:cNvPr id="37" name="Группа 36"/>
          <p:cNvGrpSpPr/>
          <p:nvPr/>
        </p:nvGrpSpPr>
        <p:grpSpPr>
          <a:xfrm>
            <a:off x="8715404" y="2500312"/>
            <a:ext cx="535724" cy="2643188"/>
            <a:chOff x="8715404" y="2500312"/>
            <a:chExt cx="535724" cy="2643188"/>
          </a:xfrm>
        </p:grpSpPr>
        <p:sp>
          <p:nvSpPr>
            <p:cNvPr id="43" name="Цилиндр 42"/>
            <p:cNvSpPr/>
            <p:nvPr/>
          </p:nvSpPr>
          <p:spPr>
            <a:xfrm>
              <a:off x="8786842" y="2500312"/>
              <a:ext cx="357158" cy="2643188"/>
            </a:xfrm>
            <a:prstGeom prst="can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8715404" y="2643188"/>
              <a:ext cx="5357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 smtClean="0"/>
                <a:t>356</a:t>
              </a:r>
              <a:endParaRPr lang="ru-RU" dirty="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857224" y="4774168"/>
            <a:ext cx="3733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Зарегистрированные пользователи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359049\Desktop\для отчетного видеоролика о викдоо\метрика возрас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2714626"/>
            <a:ext cx="1705734" cy="2000264"/>
          </a:xfrm>
          <a:prstGeom prst="rect">
            <a:avLst/>
          </a:prstGeom>
          <a:noFill/>
        </p:spPr>
      </p:pic>
      <p:pic>
        <p:nvPicPr>
          <p:cNvPr id="7172" name="Picture 4" descr="C:\Users\1359049\Desktop\для отчетного видеоролика о викдоо\метрика источник трафик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2714626"/>
            <a:ext cx="1634766" cy="2000264"/>
          </a:xfrm>
          <a:prstGeom prst="rect">
            <a:avLst/>
          </a:prstGeom>
          <a:noFill/>
        </p:spPr>
      </p:pic>
      <p:pic>
        <p:nvPicPr>
          <p:cNvPr id="6146" name="Picture 2" descr="C:\Users\1359049\Desktop\для отчетного видеоролика о викдоо\карта визиты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857238"/>
            <a:ext cx="4902179" cy="3143272"/>
          </a:xfrm>
          <a:prstGeom prst="rect">
            <a:avLst/>
          </a:prstGeom>
          <a:noFill/>
        </p:spPr>
      </p:pic>
      <p:pic>
        <p:nvPicPr>
          <p:cNvPr id="1026" name="Picture 2" descr="C:\Users\1359049\Videos\Movavi Screen Recorder\Screenshots\Скриншот 25-03-2021 09.37.2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0694" y="357172"/>
            <a:ext cx="3024210" cy="218428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39628_20-p-fon-dlya-delovoi-prezentatsii-powerpoint-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8"/>
            <a:ext cx="9140746" cy="5143500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714362"/>
            <a:ext cx="2928958" cy="194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 descr="C:\Users\251 dc\Desktop\IMG-5a705339dac13d827d0e80b05719a71f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2928940"/>
            <a:ext cx="2786082" cy="205612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86116" y="857238"/>
            <a:ext cx="292892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Школа молодого педагога МБДОУ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Цифровизация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образовательной среды в ДОУ»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 из опыта работы МБДОУ ДС №251,  февраль 2021/</a:t>
            </a:r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2844" y="2714626"/>
            <a:ext cx="30718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ГПСП старших воспитателей и заместителей заведующих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«Дошкольники в цифровой среде»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142858"/>
            <a:ext cx="43306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Городской Методический час </a:t>
            </a:r>
            <a:r>
              <a:rPr lang="ru-RU" sz="2000" u="sng" dirty="0" err="1" smtClean="0"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1472" y="3943171"/>
            <a:ext cx="2571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/из опыта работы МБДОУ ДС №251,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январь, март 2021/</a:t>
            </a:r>
          </a:p>
          <a:p>
            <a:endParaRPr lang="ru-RU" dirty="0"/>
          </a:p>
        </p:txBody>
      </p:sp>
      <p:pic>
        <p:nvPicPr>
          <p:cNvPr id="11" name="Picture 3" descr="C:\Users\1359049\Videos\Movavi Screen Recorder\Screenshots\Скриншот 15-01-2021 10.21.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500048"/>
            <a:ext cx="2857488" cy="2098862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6215074" y="2571750"/>
            <a:ext cx="29289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Видео-участие в межрегиональной Омской научно-практической интернет - конференции 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Тенденции развития образования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XXI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века: формирование навыков будущего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/2020/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Users\1359049\Desktop\для отчетного видеоролика о викдоо\0-02-05-488027e71d266d5bd403c071a01e97ce0bac732502d044ca5c3744734274c7cc_39e6ab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142990"/>
            <a:ext cx="1310512" cy="933740"/>
          </a:xfrm>
          <a:prstGeom prst="rect">
            <a:avLst/>
          </a:prstGeom>
          <a:noFill/>
        </p:spPr>
      </p:pic>
      <p:pic>
        <p:nvPicPr>
          <p:cNvPr id="3079" name="Picture 7" descr="C:\Users\1359049\Desktop\для отчетного видеоролика о викдоо\0-02-05-c6f6f1651252437aad7faecbbf37134870d5a672ebd7d4b7ed7efa5b2914d77c_a5b33ce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571618"/>
            <a:ext cx="1214446" cy="901040"/>
          </a:xfrm>
          <a:prstGeom prst="rect">
            <a:avLst/>
          </a:prstGeom>
          <a:noFill/>
        </p:spPr>
      </p:pic>
      <p:pic>
        <p:nvPicPr>
          <p:cNvPr id="3080" name="Picture 8" descr="C:\Users\1359049\Desktop\для отчетного видеоролика о викдоо\0-02-05-2615206fa5777b635fbff114dbcfd434e2442fe9cc287080ce8511942410336d_b30fd9f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214428"/>
            <a:ext cx="1044995" cy="1428760"/>
          </a:xfrm>
          <a:prstGeom prst="rect">
            <a:avLst/>
          </a:prstGeom>
          <a:noFill/>
        </p:spPr>
      </p:pic>
      <p:pic>
        <p:nvPicPr>
          <p:cNvPr id="3083" name="Picture 11" descr="C:\Users\1359049\Desktop\для отчетного видеоролика о викдоо\0-02-05-e60b5f60c7581ba7b6ed7639aa5c3ead17643ef687fb1ca6a616968a7239523a_a2d7e77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4480" y="2071684"/>
            <a:ext cx="1279192" cy="928694"/>
          </a:xfrm>
          <a:prstGeom prst="rect">
            <a:avLst/>
          </a:prstGeom>
          <a:noFill/>
        </p:spPr>
      </p:pic>
      <p:pic>
        <p:nvPicPr>
          <p:cNvPr id="3082" name="Picture 10" descr="C:\Users\1359049\Desktop\для отчетного видеоролика о викдоо\0-02-05-9ccd042d967017d4cc087f4bdf374d8150d5b46872deaa4d0e736f17fa850054_1ee15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86744" y="1000114"/>
            <a:ext cx="857256" cy="1194782"/>
          </a:xfrm>
          <a:prstGeom prst="rect">
            <a:avLst/>
          </a:prstGeom>
          <a:noFill/>
        </p:spPr>
      </p:pic>
      <p:pic>
        <p:nvPicPr>
          <p:cNvPr id="3084" name="Picture 12" descr="C:\Users\1359049\Desktop\для отчетного видеоролика о викдоо\0-02-05-aebbe2592715f41b487a26875002b90a2577c47150dcff246250a9d7d3656b50_ce1a4dec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15206" y="3143254"/>
            <a:ext cx="811293" cy="1139638"/>
          </a:xfrm>
          <a:prstGeom prst="rect">
            <a:avLst/>
          </a:prstGeom>
          <a:noFill/>
        </p:spPr>
      </p:pic>
      <p:pic>
        <p:nvPicPr>
          <p:cNvPr id="3085" name="Picture 13" descr="C:\Users\1359049\Desktop\для отчетного видеоролика о викдоо\0-02-05-337506f525ab7426d48241a2eff9c507c031f5199376607c52315c2752a5cea4_7adb456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58148" y="2857502"/>
            <a:ext cx="852371" cy="1221920"/>
          </a:xfrm>
          <a:prstGeom prst="rect">
            <a:avLst/>
          </a:prstGeom>
          <a:noFill/>
        </p:spPr>
      </p:pic>
      <p:pic>
        <p:nvPicPr>
          <p:cNvPr id="3086" name="Picture 14" descr="C:\Users\1359049\Desktop\для отчетного видеоролика о викдоо\0-02-05-e1dea3651b02787c5695cd950ca759507a0696ee27346e33adb404cf34c89ceb_25587d1c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01090" y="2643188"/>
            <a:ext cx="857256" cy="1225330"/>
          </a:xfrm>
          <a:prstGeom prst="rect">
            <a:avLst/>
          </a:prstGeom>
          <a:noFill/>
        </p:spPr>
      </p:pic>
      <p:grpSp>
        <p:nvGrpSpPr>
          <p:cNvPr id="71" name="Группа 70"/>
          <p:cNvGrpSpPr/>
          <p:nvPr/>
        </p:nvGrpSpPr>
        <p:grpSpPr>
          <a:xfrm>
            <a:off x="2786050" y="1500180"/>
            <a:ext cx="3810000" cy="2667000"/>
            <a:chOff x="3000364" y="1428742"/>
            <a:chExt cx="3810000" cy="2667000"/>
          </a:xfrm>
        </p:grpSpPr>
        <p:pic>
          <p:nvPicPr>
            <p:cNvPr id="3088" name="Picture 16" descr="C:\Users\1359049\Desktop\для отчетного видеоролика о викдоо\идеи 11.jpg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00364" y="1428742"/>
              <a:ext cx="3810000" cy="2667000"/>
            </a:xfrm>
            <a:prstGeom prst="rect">
              <a:avLst/>
            </a:prstGeom>
            <a:noFill/>
          </p:spPr>
        </p:pic>
        <p:pic>
          <p:nvPicPr>
            <p:cNvPr id="3089" name="Picture 17" descr="C:\Users\1359049\Desktop\для отчетного видеоролика о викдоо\идея 2.jpg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143372" y="1643056"/>
              <a:ext cx="1714512" cy="1714512"/>
            </a:xfrm>
            <a:prstGeom prst="rect">
              <a:avLst/>
            </a:prstGeom>
            <a:noFill/>
          </p:spPr>
        </p:pic>
      </p:grpSp>
      <p:pic>
        <p:nvPicPr>
          <p:cNvPr id="5121" name="Picture 1" descr="C:\Users\1359049\Desktop\для отчетного видеоролика о викдоо\Свидетельство проекта infourok.ru №ВЗ17116015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142976" y="3143254"/>
            <a:ext cx="857256" cy="1211673"/>
          </a:xfrm>
          <a:prstGeom prst="rect">
            <a:avLst/>
          </a:prstGeom>
          <a:noFill/>
        </p:spPr>
      </p:pic>
      <p:pic>
        <p:nvPicPr>
          <p:cNvPr id="5122" name="Picture 2" descr="C:\Users\1359049\Desktop\для отчетного видеоролика о викдоо\Свидетельство проекта infourok.ru №ХЙ50926266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84636" y="3000378"/>
            <a:ext cx="886902" cy="1253576"/>
          </a:xfrm>
          <a:prstGeom prst="rect">
            <a:avLst/>
          </a:prstGeom>
          <a:noFill/>
        </p:spPr>
      </p:pic>
      <p:pic>
        <p:nvPicPr>
          <p:cNvPr id="5125" name="Picture 5" descr="C:\Users\1359049\Desktop\для отчетного видеоролика о викдоо\0-02-05-bdcffa61bab86b4280324aafa4f707c8171ea30ec00b153a5414f52cbef6d07d_e5e62230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929454" y="1643056"/>
            <a:ext cx="816536" cy="1143008"/>
          </a:xfrm>
          <a:prstGeom prst="rect">
            <a:avLst/>
          </a:prstGeom>
          <a:noFill/>
        </p:spPr>
      </p:pic>
      <p:pic>
        <p:nvPicPr>
          <p:cNvPr id="5126" name="Picture 6" descr="C:\Users\1359049\Desktop\для отчетного видеоролика о викдоо\0-02-05-1772806959a659fc9165f4e68939a17ceb10dd2a16a95399f21510dbc256dfb1_51b281a9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786710" y="1428742"/>
            <a:ext cx="816948" cy="1143008"/>
          </a:xfrm>
          <a:prstGeom prst="rect">
            <a:avLst/>
          </a:prstGeom>
          <a:noFill/>
        </p:spPr>
      </p:pic>
      <p:grpSp>
        <p:nvGrpSpPr>
          <p:cNvPr id="41" name="Группа 40"/>
          <p:cNvGrpSpPr/>
          <p:nvPr/>
        </p:nvGrpSpPr>
        <p:grpSpPr>
          <a:xfrm>
            <a:off x="6215074" y="3071816"/>
            <a:ext cx="642942" cy="786617"/>
            <a:chOff x="6643702" y="1500180"/>
            <a:chExt cx="642942" cy="786617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6715140" y="1500180"/>
              <a:ext cx="500066" cy="6429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3" name="Picture 4" descr="C:\Users\1359049\Desktop\для отчетного видеоролика о викдоо\kisspng-computer-icons-document-file-format-doc-5b41a3a1dbc758.7891312315310283859002.jpg"/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43702" y="1500180"/>
              <a:ext cx="642942" cy="786617"/>
            </a:xfrm>
            <a:prstGeom prst="rect">
              <a:avLst/>
            </a:prstGeom>
            <a:noFill/>
          </p:spPr>
        </p:pic>
      </p:grpSp>
      <p:grpSp>
        <p:nvGrpSpPr>
          <p:cNvPr id="44" name="Группа 43"/>
          <p:cNvGrpSpPr/>
          <p:nvPr/>
        </p:nvGrpSpPr>
        <p:grpSpPr>
          <a:xfrm>
            <a:off x="3214678" y="3500444"/>
            <a:ext cx="642942" cy="786617"/>
            <a:chOff x="6643702" y="1500180"/>
            <a:chExt cx="642942" cy="786617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6715140" y="1500180"/>
              <a:ext cx="500066" cy="6429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6" name="Picture 4" descr="C:\Users\1359049\Desktop\для отчетного видеоролика о викдоо\kisspng-computer-icons-document-file-format-doc-5b41a3a1dbc758.7891312315310283859002.jpg"/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43702" y="1500180"/>
              <a:ext cx="642942" cy="786617"/>
            </a:xfrm>
            <a:prstGeom prst="rect">
              <a:avLst/>
            </a:prstGeom>
            <a:noFill/>
          </p:spPr>
        </p:pic>
      </p:grpSp>
      <p:grpSp>
        <p:nvGrpSpPr>
          <p:cNvPr id="50" name="Группа 49"/>
          <p:cNvGrpSpPr/>
          <p:nvPr/>
        </p:nvGrpSpPr>
        <p:grpSpPr>
          <a:xfrm>
            <a:off x="6000760" y="1928808"/>
            <a:ext cx="642942" cy="786617"/>
            <a:chOff x="6643702" y="1500180"/>
            <a:chExt cx="642942" cy="786617"/>
          </a:xfrm>
        </p:grpSpPr>
        <p:sp>
          <p:nvSpPr>
            <p:cNvPr id="51" name="Прямоугольник 50"/>
            <p:cNvSpPr/>
            <p:nvPr/>
          </p:nvSpPr>
          <p:spPr>
            <a:xfrm>
              <a:off x="6715140" y="1500180"/>
              <a:ext cx="500066" cy="6429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2" name="Picture 4" descr="C:\Users\1359049\Desktop\для отчетного видеоролика о викдоо\kisspng-computer-icons-document-file-format-doc-5b41a3a1dbc758.7891312315310283859002.jpg"/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43702" y="1500180"/>
              <a:ext cx="642942" cy="786617"/>
            </a:xfrm>
            <a:prstGeom prst="rect">
              <a:avLst/>
            </a:prstGeom>
            <a:noFill/>
          </p:spPr>
        </p:pic>
      </p:grpSp>
      <p:grpSp>
        <p:nvGrpSpPr>
          <p:cNvPr id="68" name="Группа 67"/>
          <p:cNvGrpSpPr/>
          <p:nvPr/>
        </p:nvGrpSpPr>
        <p:grpSpPr>
          <a:xfrm>
            <a:off x="4357686" y="3857634"/>
            <a:ext cx="642942" cy="786617"/>
            <a:chOff x="6643702" y="1500180"/>
            <a:chExt cx="642942" cy="786617"/>
          </a:xfrm>
        </p:grpSpPr>
        <p:sp>
          <p:nvSpPr>
            <p:cNvPr id="69" name="Прямоугольник 68"/>
            <p:cNvSpPr/>
            <p:nvPr/>
          </p:nvSpPr>
          <p:spPr>
            <a:xfrm>
              <a:off x="6715140" y="1500180"/>
              <a:ext cx="500066" cy="6429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70" name="Picture 4" descr="C:\Users\1359049\Desktop\для отчетного видеоролика о викдоо\kisspng-computer-icons-document-file-format-doc-5b41a3a1dbc758.7891312315310283859002.jpg"/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43702" y="1500180"/>
              <a:ext cx="642942" cy="786617"/>
            </a:xfrm>
            <a:prstGeom prst="rect">
              <a:avLst/>
            </a:prstGeom>
            <a:noFill/>
          </p:spPr>
        </p:pic>
      </p:grpSp>
      <p:grpSp>
        <p:nvGrpSpPr>
          <p:cNvPr id="65" name="Группа 64"/>
          <p:cNvGrpSpPr/>
          <p:nvPr/>
        </p:nvGrpSpPr>
        <p:grpSpPr>
          <a:xfrm>
            <a:off x="3214678" y="3571882"/>
            <a:ext cx="642942" cy="786617"/>
            <a:chOff x="6643702" y="1500180"/>
            <a:chExt cx="642942" cy="786617"/>
          </a:xfrm>
        </p:grpSpPr>
        <p:sp>
          <p:nvSpPr>
            <p:cNvPr id="66" name="Прямоугольник 65"/>
            <p:cNvSpPr/>
            <p:nvPr/>
          </p:nvSpPr>
          <p:spPr>
            <a:xfrm>
              <a:off x="6715140" y="1500180"/>
              <a:ext cx="500066" cy="6429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7" name="Picture 4" descr="C:\Users\1359049\Desktop\для отчетного видеоролика о викдоо\kisspng-computer-icons-document-file-format-doc-5b41a3a1dbc758.7891312315310283859002.jpg"/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43702" y="1500180"/>
              <a:ext cx="642942" cy="786617"/>
            </a:xfrm>
            <a:prstGeom prst="rect">
              <a:avLst/>
            </a:prstGeom>
            <a:noFill/>
          </p:spPr>
        </p:pic>
      </p:grpSp>
      <p:grpSp>
        <p:nvGrpSpPr>
          <p:cNvPr id="47" name="Группа 46"/>
          <p:cNvGrpSpPr/>
          <p:nvPr/>
        </p:nvGrpSpPr>
        <p:grpSpPr>
          <a:xfrm>
            <a:off x="4500562" y="3857634"/>
            <a:ext cx="642942" cy="786617"/>
            <a:chOff x="6643702" y="1500180"/>
            <a:chExt cx="642942" cy="786617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6715140" y="1500180"/>
              <a:ext cx="500066" cy="6429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9" name="Picture 4" descr="C:\Users\1359049\Desktop\для отчетного видеоролика о викдоо\kisspng-computer-icons-document-file-format-doc-5b41a3a1dbc758.7891312315310283859002.jpg"/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43702" y="1500180"/>
              <a:ext cx="642942" cy="786617"/>
            </a:xfrm>
            <a:prstGeom prst="rect">
              <a:avLst/>
            </a:prstGeom>
            <a:noFill/>
          </p:spPr>
        </p:pic>
      </p:grpSp>
      <p:grpSp>
        <p:nvGrpSpPr>
          <p:cNvPr id="62" name="Группа 61"/>
          <p:cNvGrpSpPr/>
          <p:nvPr/>
        </p:nvGrpSpPr>
        <p:grpSpPr>
          <a:xfrm>
            <a:off x="3071802" y="2000246"/>
            <a:ext cx="642942" cy="786617"/>
            <a:chOff x="6643702" y="1500180"/>
            <a:chExt cx="642942" cy="786617"/>
          </a:xfrm>
        </p:grpSpPr>
        <p:sp>
          <p:nvSpPr>
            <p:cNvPr id="63" name="Прямоугольник 62"/>
            <p:cNvSpPr/>
            <p:nvPr/>
          </p:nvSpPr>
          <p:spPr>
            <a:xfrm>
              <a:off x="6715140" y="1500180"/>
              <a:ext cx="500066" cy="6429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4" name="Picture 4" descr="C:\Users\1359049\Desktop\для отчетного видеоролика о викдоо\kisspng-computer-icons-document-file-format-doc-5b41a3a1dbc758.7891312315310283859002.jpg"/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43702" y="1500180"/>
              <a:ext cx="642942" cy="786617"/>
            </a:xfrm>
            <a:prstGeom prst="rect">
              <a:avLst/>
            </a:prstGeom>
            <a:noFill/>
          </p:spPr>
        </p:pic>
      </p:grpSp>
      <p:grpSp>
        <p:nvGrpSpPr>
          <p:cNvPr id="53" name="Группа 52"/>
          <p:cNvGrpSpPr/>
          <p:nvPr/>
        </p:nvGrpSpPr>
        <p:grpSpPr>
          <a:xfrm>
            <a:off x="3143240" y="1857370"/>
            <a:ext cx="642942" cy="786617"/>
            <a:chOff x="6643702" y="1500180"/>
            <a:chExt cx="642942" cy="786617"/>
          </a:xfrm>
        </p:grpSpPr>
        <p:sp>
          <p:nvSpPr>
            <p:cNvPr id="54" name="Прямоугольник 53"/>
            <p:cNvSpPr/>
            <p:nvPr/>
          </p:nvSpPr>
          <p:spPr>
            <a:xfrm>
              <a:off x="6715140" y="1500180"/>
              <a:ext cx="500066" cy="6429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5" name="Picture 4" descr="C:\Users\1359049\Desktop\для отчетного видеоролика о викдоо\kisspng-computer-icons-document-file-format-doc-5b41a3a1dbc758.7891312315310283859002.jpg"/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43702" y="1500180"/>
              <a:ext cx="642942" cy="786617"/>
            </a:xfrm>
            <a:prstGeom prst="rect">
              <a:avLst/>
            </a:prstGeom>
            <a:noFill/>
          </p:spPr>
        </p:pic>
      </p:grpSp>
      <p:grpSp>
        <p:nvGrpSpPr>
          <p:cNvPr id="59" name="Группа 58"/>
          <p:cNvGrpSpPr/>
          <p:nvPr/>
        </p:nvGrpSpPr>
        <p:grpSpPr>
          <a:xfrm>
            <a:off x="5929322" y="1857370"/>
            <a:ext cx="642942" cy="786617"/>
            <a:chOff x="6643702" y="1500180"/>
            <a:chExt cx="642942" cy="786617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6715140" y="1500180"/>
              <a:ext cx="500066" cy="6429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1" name="Picture 4" descr="C:\Users\1359049\Desktop\для отчетного видеоролика о викдоо\kisspng-computer-icons-document-file-format-doc-5b41a3a1dbc758.7891312315310283859002.jpg"/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43702" y="1500180"/>
              <a:ext cx="642942" cy="786617"/>
            </a:xfrm>
            <a:prstGeom prst="rect">
              <a:avLst/>
            </a:prstGeom>
            <a:noFill/>
          </p:spPr>
        </p:pic>
      </p:grpSp>
      <p:grpSp>
        <p:nvGrpSpPr>
          <p:cNvPr id="56" name="Группа 55"/>
          <p:cNvGrpSpPr/>
          <p:nvPr/>
        </p:nvGrpSpPr>
        <p:grpSpPr>
          <a:xfrm>
            <a:off x="6429388" y="3143254"/>
            <a:ext cx="642942" cy="786617"/>
            <a:chOff x="6643702" y="1500180"/>
            <a:chExt cx="642942" cy="786617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6715140" y="1500180"/>
              <a:ext cx="500066" cy="6429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8" name="Picture 4" descr="C:\Users\1359049\Desktop\для отчетного видеоролика о викдоо\kisspng-computer-icons-document-file-format-doc-5b41a3a1dbc758.7891312315310283859002.jpg"/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43702" y="1500180"/>
              <a:ext cx="642942" cy="786617"/>
            </a:xfrm>
            <a:prstGeom prst="rect">
              <a:avLst/>
            </a:prstGeom>
            <a:noFill/>
          </p:spPr>
        </p:pic>
      </p:grpSp>
      <p:grpSp>
        <p:nvGrpSpPr>
          <p:cNvPr id="78" name="Группа 77"/>
          <p:cNvGrpSpPr/>
          <p:nvPr/>
        </p:nvGrpSpPr>
        <p:grpSpPr>
          <a:xfrm>
            <a:off x="0" y="4429138"/>
            <a:ext cx="2714612" cy="714362"/>
            <a:chOff x="0" y="4429138"/>
            <a:chExt cx="2714612" cy="714362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0" y="4429138"/>
              <a:ext cx="2714612" cy="714362"/>
            </a:xfrm>
            <a:prstGeom prst="rect">
              <a:avLst/>
            </a:prstGeom>
            <a:blipFill>
              <a:blip r:embed="rId17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76" name="Picture 4" descr="C:\Users\1359049\Videos\Movavi Screen Recorder\Screenshots\инфоурок.jpg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142844" y="4429138"/>
              <a:ext cx="2225676" cy="587375"/>
            </a:xfrm>
            <a:prstGeom prst="rect">
              <a:avLst/>
            </a:prstGeom>
            <a:noFill/>
          </p:spPr>
        </p:pic>
      </p:grpSp>
      <p:grpSp>
        <p:nvGrpSpPr>
          <p:cNvPr id="82" name="Группа 81"/>
          <p:cNvGrpSpPr/>
          <p:nvPr/>
        </p:nvGrpSpPr>
        <p:grpSpPr>
          <a:xfrm>
            <a:off x="2786050" y="0"/>
            <a:ext cx="3286148" cy="1608121"/>
            <a:chOff x="2786050" y="0"/>
            <a:chExt cx="3286148" cy="1608121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2786050" y="0"/>
              <a:ext cx="3286148" cy="1142990"/>
            </a:xfrm>
            <a:prstGeom prst="rect">
              <a:avLst/>
            </a:prstGeom>
            <a:blipFill>
              <a:blip r:embed="rId17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75" name="Picture 3" descr="C:\Users\1359049\Videos\Movavi Screen Recorder\Screenshots\солнцесвет.jpg"/>
            <p:cNvPicPr>
              <a:picLocks noChangeAspect="1" noChangeArrowheads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3428992" y="214296"/>
              <a:ext cx="2255838" cy="1393825"/>
            </a:xfrm>
            <a:prstGeom prst="rect">
              <a:avLst/>
            </a:prstGeom>
            <a:noFill/>
          </p:spPr>
        </p:pic>
      </p:grpSp>
      <p:grpSp>
        <p:nvGrpSpPr>
          <p:cNvPr id="80" name="Группа 79"/>
          <p:cNvGrpSpPr/>
          <p:nvPr/>
        </p:nvGrpSpPr>
        <p:grpSpPr>
          <a:xfrm>
            <a:off x="5857852" y="0"/>
            <a:ext cx="3286148" cy="1071552"/>
            <a:chOff x="5857852" y="0"/>
            <a:chExt cx="3286148" cy="1071552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5857852" y="0"/>
              <a:ext cx="3286148" cy="1071552"/>
            </a:xfrm>
            <a:prstGeom prst="rect">
              <a:avLst/>
            </a:prstGeom>
            <a:blipFill>
              <a:blip r:embed="rId17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74" name="Picture 2" descr="C:\Users\1359049\Videos\Movavi Screen Recorder\Screenshots\маам.jpg"/>
            <p:cNvPicPr>
              <a:picLocks noChangeAspect="1" noChangeArrowheads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5929322" y="214296"/>
              <a:ext cx="3071802" cy="789854"/>
            </a:xfrm>
            <a:prstGeom prst="rect">
              <a:avLst/>
            </a:prstGeom>
            <a:noFill/>
          </p:spPr>
        </p:pic>
      </p:grpSp>
      <p:grpSp>
        <p:nvGrpSpPr>
          <p:cNvPr id="79" name="Группа 78"/>
          <p:cNvGrpSpPr/>
          <p:nvPr/>
        </p:nvGrpSpPr>
        <p:grpSpPr>
          <a:xfrm>
            <a:off x="5857852" y="4143386"/>
            <a:ext cx="3286148" cy="1500180"/>
            <a:chOff x="5857852" y="4143386"/>
            <a:chExt cx="3286148" cy="150018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5857852" y="4214824"/>
              <a:ext cx="3286148" cy="1428742"/>
            </a:xfrm>
            <a:prstGeom prst="rect">
              <a:avLst/>
            </a:prstGeom>
            <a:blipFill>
              <a:blip r:embed="rId17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77" name="Picture 5" descr="C:\Users\1359049\Videos\Movavi Screen Recorder\Screenshots\дошкольник.jpg"/>
            <p:cNvPicPr>
              <a:picLocks noChangeAspect="1" noChangeArrowheads="1"/>
            </p:cNvPicPr>
            <p:nvPr/>
          </p:nvPicPr>
          <p:blipFill>
            <a:blip r:embed="rId21"/>
            <a:srcRect/>
            <a:stretch>
              <a:fillRect/>
            </a:stretch>
          </p:blipFill>
          <p:spPr bwMode="auto">
            <a:xfrm>
              <a:off x="5929322" y="4143386"/>
              <a:ext cx="3000396" cy="814275"/>
            </a:xfrm>
            <a:prstGeom prst="rect">
              <a:avLst/>
            </a:prstGeom>
            <a:noFill/>
          </p:spPr>
        </p:pic>
      </p:grpSp>
      <p:grpSp>
        <p:nvGrpSpPr>
          <p:cNvPr id="81" name="Группа 80"/>
          <p:cNvGrpSpPr/>
          <p:nvPr/>
        </p:nvGrpSpPr>
        <p:grpSpPr>
          <a:xfrm>
            <a:off x="0" y="0"/>
            <a:ext cx="3286148" cy="1071552"/>
            <a:chOff x="0" y="0"/>
            <a:chExt cx="3286148" cy="1071552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0" y="0"/>
              <a:ext cx="3286148" cy="1071552"/>
            </a:xfrm>
            <a:prstGeom prst="rect">
              <a:avLst/>
            </a:prstGeom>
            <a:blipFill>
              <a:blip r:embed="rId17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081" name="Picture 9" descr="C:\Users\1359049\Desktop\для отчетного видеоролика о викдоо\наука и провсещение.jpg"/>
            <p:cNvPicPr>
              <a:picLocks noChangeAspect="1" noChangeArrowheads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 bwMode="auto">
            <a:xfrm>
              <a:off x="142844" y="203581"/>
              <a:ext cx="3143240" cy="83826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357172"/>
            <a:ext cx="4714908" cy="2000246"/>
          </a:xfrm>
        </p:spPr>
        <p:txBody>
          <a:bodyPr>
            <a:noAutofit/>
          </a:bodyPr>
          <a:lstStyle/>
          <a:p>
            <a:pPr algn="l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КПК: «</a:t>
            </a:r>
            <a:r>
              <a:rPr lang="ru-RU" sz="1900" b="1" cap="none" dirty="0" smtClean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1900" b="1" cap="none" dirty="0" err="1" smtClean="0">
                <a:latin typeface="Times New Roman" pitchFamily="18" charset="0"/>
                <a:cs typeface="Times New Roman" pitchFamily="18" charset="0"/>
              </a:rPr>
              <a:t>лего-технологий</a:t>
            </a:r>
            <a:r>
              <a:rPr lang="ru-RU" sz="1900" b="1" cap="none" dirty="0" smtClean="0">
                <a:latin typeface="Times New Roman" pitchFamily="18" charset="0"/>
                <a:cs typeface="Times New Roman" pitchFamily="18" charset="0"/>
              </a:rPr>
              <a:t> в образовательном процессе дошкольной образовательной  организации  в условиях реализации ФГОС дошкольного образования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1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900" cap="none" dirty="0" smtClean="0">
                <a:latin typeface="Times New Roman" pitchFamily="18" charset="0"/>
                <a:cs typeface="Times New Roman" pitchFamily="18" charset="0"/>
              </a:rPr>
              <a:t>на базе МБУ ДПО «Центр развития образования города Челябинска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», </a:t>
            </a:r>
            <a:br>
              <a:rPr lang="ru-RU" sz="1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1900" cap="none" dirty="0" smtClean="0">
                <a:latin typeface="Times New Roman" pitchFamily="18" charset="0"/>
                <a:cs typeface="Times New Roman" pitchFamily="18" charset="0"/>
              </a:rPr>
              <a:t>ровень: муниципальный, </a:t>
            </a:r>
            <a:br>
              <a:rPr lang="ru-RU" sz="1900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900" cap="none" dirty="0" smtClean="0">
                <a:latin typeface="Times New Roman" pitchFamily="18" charset="0"/>
                <a:cs typeface="Times New Roman" pitchFamily="18" charset="0"/>
              </a:rPr>
              <a:t>количество участников: 25 человек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 descr="C:\Users\1359049\Desktop\для отчетного видеоролика о викдоо\0-02-08-c588a9296a9af3cedd34ee85d9103b6d7c70e360ae0dd644d1d67762b284293b_63373e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214296"/>
            <a:ext cx="1928826" cy="1446620"/>
          </a:xfrm>
          <a:prstGeom prst="rect">
            <a:avLst/>
          </a:prstGeom>
          <a:noFill/>
        </p:spPr>
      </p:pic>
      <p:pic>
        <p:nvPicPr>
          <p:cNvPr id="4098" name="Picture 2" descr="C:\Users\1359049\Desktop\для отчетного видеоролика о викдоо\0-02-08-286a00dda7449b892d2487403464cd26a0c0eeeeb8214c76c51c6023a4ff2102_975bfb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1857370"/>
            <a:ext cx="1952639" cy="1464479"/>
          </a:xfrm>
          <a:prstGeom prst="rect">
            <a:avLst/>
          </a:prstGeom>
          <a:noFill/>
        </p:spPr>
      </p:pic>
      <p:pic>
        <p:nvPicPr>
          <p:cNvPr id="2051" name="Picture 3" descr="C:\Users\1359049\Documents\ViberDownloads\0-02-0a-599dae4aff9040a31b31507df87927ef0ab7253c340d97ca4a560e6f27704b2d_e784be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642924"/>
            <a:ext cx="1500198" cy="200026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857488" y="2857502"/>
            <a:ext cx="6286512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КПК: «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Непрерывное развитие </a:t>
            </a:r>
          </a:p>
          <a:p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профессионального мастерства </a:t>
            </a:r>
          </a:p>
          <a:p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педагогов дошкольных образовательных организаций в условиях цифровой образовательной среды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на базе ГБУ ДПО «Региональный центр оценки качества и информатизации образования», уровень: региональный, количество участников: 40 человек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ФОТО новые 2020 СМ\ВАйбер фото и видео\Viber Images\IMG-4ddcf484d2ba8e15845df317d3b27ad8-V.jpg"/>
          <p:cNvPicPr>
            <a:picLocks noChangeAspect="1" noChangeArrowheads="1"/>
          </p:cNvPicPr>
          <p:nvPr/>
        </p:nvPicPr>
        <p:blipFill>
          <a:blip r:embed="rId5"/>
          <a:srcRect l="31555" t="28659" r="3241" b="12804"/>
          <a:stretch>
            <a:fillRect/>
          </a:stretch>
        </p:blipFill>
        <p:spPr bwMode="auto">
          <a:xfrm>
            <a:off x="142844" y="3071816"/>
            <a:ext cx="2608513" cy="175635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красный цвет вопросе о метки человека 3d выбирать путь Иллюстрация штока -  иллюстрации насчитывающей человека, вопросе: 9108338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42844" y="2571750"/>
            <a:ext cx="2336889" cy="2428892"/>
          </a:xfrm>
          <a:prstGeom prst="rect">
            <a:avLst/>
          </a:prstGeom>
          <a:noFill/>
        </p:spPr>
      </p:pic>
      <p:pic>
        <p:nvPicPr>
          <p:cNvPr id="8195" name="Picture 3" descr="C:\Users\1359049\Desktop\для отчетного видеоролика о викдоо\матата поле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674317">
            <a:off x="5134769" y="2431076"/>
            <a:ext cx="3586889" cy="2568478"/>
          </a:xfrm>
          <a:prstGeom prst="rect">
            <a:avLst/>
          </a:prstGeom>
          <a:noFill/>
        </p:spPr>
      </p:pic>
      <p:grpSp>
        <p:nvGrpSpPr>
          <p:cNvPr id="7" name="Группа 6"/>
          <p:cNvGrpSpPr/>
          <p:nvPr/>
        </p:nvGrpSpPr>
        <p:grpSpPr>
          <a:xfrm>
            <a:off x="2500298" y="2928940"/>
            <a:ext cx="2286016" cy="1843638"/>
            <a:chOff x="500034" y="1928808"/>
            <a:chExt cx="3429024" cy="2700894"/>
          </a:xfrm>
        </p:grpSpPr>
        <p:pic>
          <p:nvPicPr>
            <p:cNvPr id="8194" name="Picture 2" descr="C:\Users\1359049\Desktop\для отчетного видеоролика о викдоо\матата органайзер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00034" y="1928808"/>
              <a:ext cx="2571768" cy="2700894"/>
            </a:xfrm>
            <a:prstGeom prst="rect">
              <a:avLst/>
            </a:prstGeom>
            <a:noFill/>
          </p:spPr>
        </p:pic>
        <p:pic>
          <p:nvPicPr>
            <p:cNvPr id="6" name="Picture 2" descr="C:\Users\1359049\Desktop\для отчетного видеоролика о викдоо\матата органайзер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357290" y="1928808"/>
              <a:ext cx="2571768" cy="2700894"/>
            </a:xfrm>
            <a:prstGeom prst="rect">
              <a:avLst/>
            </a:prstGeom>
            <a:noFill/>
          </p:spPr>
        </p:pic>
      </p:grpSp>
      <p:pic>
        <p:nvPicPr>
          <p:cNvPr id="8196" name="Picture 4" descr="C:\Users\1359049\Videos\Movavi Screen Recorder\Screenshots\Скриншот 17-01-2021 18.25.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285734"/>
            <a:ext cx="3248016" cy="2058811"/>
          </a:xfrm>
          <a:prstGeom prst="rect">
            <a:avLst/>
          </a:prstGeom>
          <a:noFill/>
        </p:spPr>
      </p:pic>
      <p:pic>
        <p:nvPicPr>
          <p:cNvPr id="1026" name="Picture 2" descr="C:\Users\1359049\Desktop\для отчетного видеоролика о викдоо\матата спорт 1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642924"/>
            <a:ext cx="714380" cy="680957"/>
          </a:xfrm>
          <a:prstGeom prst="rect">
            <a:avLst/>
          </a:prstGeom>
          <a:noFill/>
        </p:spPr>
      </p:pic>
      <p:pic>
        <p:nvPicPr>
          <p:cNvPr id="1027" name="Picture 3" descr="C:\Users\1359049\Desktop\для отчетного видеоролика о викдоо\матата спорт 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42976" y="285734"/>
            <a:ext cx="739524" cy="688979"/>
          </a:xfrm>
          <a:prstGeom prst="rect">
            <a:avLst/>
          </a:prstGeom>
          <a:noFill/>
        </p:spPr>
      </p:pic>
      <p:pic>
        <p:nvPicPr>
          <p:cNvPr id="1028" name="Picture 4" descr="C:\Users\1359049\Desktop\для отчетного видеоролика о викдоо\матата спорт 9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57290" y="714362"/>
            <a:ext cx="660383" cy="700924"/>
          </a:xfrm>
          <a:prstGeom prst="rect">
            <a:avLst/>
          </a:prstGeom>
          <a:noFill/>
        </p:spPr>
      </p:pic>
      <p:pic>
        <p:nvPicPr>
          <p:cNvPr id="1029" name="Picture 5" descr="C:\Users\1359049\Desktop\для отчетного видеоролика о викдоо\матата спорт 4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857238"/>
            <a:ext cx="723877" cy="723877"/>
          </a:xfrm>
          <a:prstGeom prst="rect">
            <a:avLst/>
          </a:prstGeom>
          <a:noFill/>
        </p:spPr>
      </p:pic>
      <p:pic>
        <p:nvPicPr>
          <p:cNvPr id="1030" name="Picture 6" descr="C:\Users\1359049\Desktop\для отчетного видеоролика о викдоо\матата спорт 1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643042" y="714362"/>
            <a:ext cx="714380" cy="693987"/>
          </a:xfrm>
          <a:prstGeom prst="rect">
            <a:avLst/>
          </a:prstGeom>
          <a:noFill/>
        </p:spPr>
      </p:pic>
      <p:pic>
        <p:nvPicPr>
          <p:cNvPr id="1031" name="Picture 7" descr="C:\Users\1359049\Desktop\для отчетного видеоролика о викдоо\матата спорт 2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28794" y="214296"/>
            <a:ext cx="714380" cy="740712"/>
          </a:xfrm>
          <a:prstGeom prst="rect">
            <a:avLst/>
          </a:prstGeom>
          <a:noFill/>
        </p:spPr>
      </p:pic>
      <p:pic>
        <p:nvPicPr>
          <p:cNvPr id="1032" name="Picture 8" descr="C:\Users\1359049\Desktop\для отчетного видеоролика о викдоо\матата спорт 10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1643056"/>
            <a:ext cx="746576" cy="714380"/>
          </a:xfrm>
          <a:prstGeom prst="rect">
            <a:avLst/>
          </a:prstGeom>
          <a:noFill/>
        </p:spPr>
      </p:pic>
      <p:pic>
        <p:nvPicPr>
          <p:cNvPr id="1033" name="Picture 9" descr="C:\Users\1359049\Desktop\для отчетного видеоролика о викдоо\матата спорт 3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7158" y="214296"/>
            <a:ext cx="712506" cy="698484"/>
          </a:xfrm>
          <a:prstGeom prst="rect">
            <a:avLst/>
          </a:prstGeom>
          <a:noFill/>
        </p:spPr>
      </p:pic>
      <p:pic>
        <p:nvPicPr>
          <p:cNvPr id="1034" name="Picture 10" descr="C:\Users\1359049\Desktop\для отчетного видеоролика о викдоо\матата спорт 6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500166" y="1142990"/>
            <a:ext cx="688733" cy="642942"/>
          </a:xfrm>
          <a:prstGeom prst="rect">
            <a:avLst/>
          </a:prstGeom>
          <a:noFill/>
        </p:spPr>
      </p:pic>
      <p:pic>
        <p:nvPicPr>
          <p:cNvPr id="1035" name="Picture 11" descr="C:\Users\1359049\Desktop\для отчетного видеоролика о викдоо\матата спорт 11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142976" y="1785932"/>
            <a:ext cx="642942" cy="619139"/>
          </a:xfrm>
          <a:prstGeom prst="rect">
            <a:avLst/>
          </a:prstGeom>
          <a:noFill/>
        </p:spPr>
      </p:pic>
      <p:pic>
        <p:nvPicPr>
          <p:cNvPr id="1036" name="Picture 12" descr="C:\Users\1359049\Desktop\для отчетного видеоролика о викдоо\матата спорт 5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28596" y="1714494"/>
            <a:ext cx="714529" cy="716017"/>
          </a:xfrm>
          <a:prstGeom prst="rect">
            <a:avLst/>
          </a:prstGeom>
          <a:noFill/>
        </p:spPr>
      </p:pic>
      <p:pic>
        <p:nvPicPr>
          <p:cNvPr id="1037" name="Picture 13" descr="C:\Users\1359049\Desktop\для отчетного видеоролика о викдоо\матата спорт 8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57224" y="1214428"/>
            <a:ext cx="730123" cy="714380"/>
          </a:xfrm>
          <a:prstGeom prst="rect">
            <a:avLst/>
          </a:prstGeom>
          <a:noFill/>
        </p:spPr>
      </p:pic>
      <p:grpSp>
        <p:nvGrpSpPr>
          <p:cNvPr id="24" name="Группа 23"/>
          <p:cNvGrpSpPr/>
          <p:nvPr/>
        </p:nvGrpSpPr>
        <p:grpSpPr>
          <a:xfrm>
            <a:off x="2571736" y="714362"/>
            <a:ext cx="2643206" cy="1857370"/>
            <a:chOff x="857224" y="0"/>
            <a:chExt cx="2714644" cy="2000246"/>
          </a:xfrm>
        </p:grpSpPr>
        <p:pic>
          <p:nvPicPr>
            <p:cNvPr id="3" name="Picture 2" descr="C:\Users\1359049\Desktop\для отчетного видеоролика о викдоо\матата картинка 2 2.png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857224" y="0"/>
              <a:ext cx="1771936" cy="2000246"/>
            </a:xfrm>
            <a:prstGeom prst="rect">
              <a:avLst/>
            </a:prstGeom>
            <a:noFill/>
          </p:spPr>
        </p:pic>
        <p:pic>
          <p:nvPicPr>
            <p:cNvPr id="4" name="Picture 3" descr="C:\Users\1359049\Desktop\для отчетного видеоролика о викдоо\матата картинка 3.jpg"/>
            <p:cNvPicPr>
              <a:picLocks noChangeAspect="1" noChangeArrowheads="1"/>
            </p:cNvPicPr>
            <p:nvPr/>
          </p:nvPicPr>
          <p:blipFill>
            <a:blip r:embed="rId19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86050" y="865176"/>
              <a:ext cx="785818" cy="873131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359049\Videos\Movavi Screen Recorder\Screenshots\Скриншот 24-03-2021 21.57.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974664"/>
          </a:xfrm>
          <a:prstGeom prst="rect">
            <a:avLst/>
          </a:prstGeom>
          <a:noFill/>
        </p:spPr>
      </p:pic>
      <p:pic>
        <p:nvPicPr>
          <p:cNvPr id="1027" name="Picture 3" descr="C:\Users\1359049\Videos\Movavi Screen Recorder\Screenshots\Скриншот 24-03-2021 22.02.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73" y="1"/>
            <a:ext cx="1571635" cy="340577"/>
          </a:xfrm>
          <a:prstGeom prst="rect">
            <a:avLst/>
          </a:prstGeom>
          <a:noFill/>
        </p:spPr>
      </p:pic>
      <p:pic>
        <p:nvPicPr>
          <p:cNvPr id="16" name="Picture 5" descr="C:\Users\1359049\Videos\Movavi Screen Recorder\Screenshots\Скриншот 24-03-2021 21.58.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17973"/>
            <a:ext cx="2214546" cy="2141639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6" descr="C:\Users\1359049\Videos\Movavi Screen Recorder\Screenshots\Скриншот 25-03-2021 09.01.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1017973"/>
            <a:ext cx="1000132" cy="2309549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10" descr="C:\Users\1359049\Videos\Movavi Screen Recorder\Screenshots\Скриншот 25-03-2021 09.05.0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07" y="4393419"/>
            <a:ext cx="4467285" cy="589364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5" name="Picture 11" descr="C:\Users\1359049\Videos\Movavi Screen Recorder\Screenshots\Скриншот 25-03-2021 09.07.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14561" y="1071552"/>
            <a:ext cx="3454601" cy="964413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C:\Users\1359049\Videos\Movavi Screen Recorder\Screenshots\Скриншот 25-03-2021 10.15.4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406" y="3482585"/>
            <a:ext cx="4214842" cy="830985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1359049\Videos\Movavi Screen Recorder\Screenshots\Скриншот 25-03-2021 10.22.57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643438" y="3804056"/>
            <a:ext cx="4357718" cy="1219522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7" descr="C:\Users\1359049\Videos\Movavi Screen Recorder\Screenshots\Скриншот 25-03-2021 09.02.50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28992" y="1071552"/>
            <a:ext cx="2007100" cy="1553777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Picture 3" descr="C:\Users\1359049\Videos\Movavi Screen Recorder\Screenshots\Скриншот 25-03-2021 09.04.21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357950" y="2196700"/>
            <a:ext cx="2602710" cy="1017992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Picture 8" descr="C:\Users\1359049\Videos\Movavi Screen Recorder\Screenshots\Скриншот 25-03-2021 09.03.25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428992" y="2732486"/>
            <a:ext cx="2786082" cy="923681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1359049\Desktop\для отчетного видеоролика о викдоо\depositphotos_9777013-stock-photo-working-togeth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357304"/>
            <a:ext cx="3510248" cy="3416641"/>
          </a:xfrm>
          <a:prstGeom prst="rect">
            <a:avLst/>
          </a:prstGeom>
          <a:noFill/>
        </p:spPr>
      </p:pic>
      <p:pic>
        <p:nvPicPr>
          <p:cNvPr id="4" name="Picture 4" descr="человечки - Создать мем - Meme-arsenal.com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1785932"/>
            <a:ext cx="2514600" cy="28575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071934" y="428610"/>
            <a:ext cx="357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Профессиональное поле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6248" y="1214428"/>
            <a:ext cx="3352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Позитивные практики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00694" y="1928808"/>
            <a:ext cx="2143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Взаимообмен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7" name="Picture 9" descr="C:\Users\1359049\Desktop\для отчетного видеоролика о викдоо\достижения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206" y="0"/>
            <a:ext cx="2123933" cy="280987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1359049\Desktop\для отчетного видеоролика о викдоо\вик 6 прозрачный 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643056"/>
            <a:ext cx="6153617" cy="2786082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57422" y="142858"/>
            <a:ext cx="6615098" cy="142876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«Если сегодня будем учить так, как учили вчера, </a:t>
            </a:r>
          </a:p>
          <a:p>
            <a:pPr algn="r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мы украдем у наших детей завтра!»                                                                      </a:t>
            </a:r>
            <a:r>
              <a:rPr lang="ru-RU" sz="2000" b="1" dirty="0" err="1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Дьюи</a:t>
            </a:r>
            <a:endParaRPr lang="ru-RU" sz="2000" b="1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1025" name="Picture 1" descr="E:\Детский сад\ВИКДОО\ДОкументы\сайт дс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928940"/>
            <a:ext cx="1758938" cy="1758938"/>
          </a:xfrm>
          <a:prstGeom prst="rect">
            <a:avLst/>
          </a:prstGeom>
          <a:noFill/>
        </p:spPr>
      </p:pic>
      <p:pic>
        <p:nvPicPr>
          <p:cNvPr id="1026" name="Picture 2" descr="E:\Детский сад\ВИКДОО\ДОкументы\сайт Викдоо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54" y="3000378"/>
            <a:ext cx="1758938" cy="175893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85720" y="2214560"/>
            <a:ext cx="4822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Детский сад № 251 г. Челябинска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768" y="2214560"/>
            <a:ext cx="13147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ВИКДОО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720" y="1857370"/>
            <a:ext cx="3318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Информация о нас размещена: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8" name="AutoShape 18" descr="Обучающие карточки. Животные Африки #1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" name="Группа 12"/>
          <p:cNvGrpSpPr/>
          <p:nvPr/>
        </p:nvGrpSpPr>
        <p:grpSpPr>
          <a:xfrm>
            <a:off x="1071538" y="285734"/>
            <a:ext cx="7336379" cy="4429138"/>
            <a:chOff x="857224" y="714362"/>
            <a:chExt cx="7336379" cy="4429138"/>
          </a:xfrm>
        </p:grpSpPr>
        <p:pic>
          <p:nvPicPr>
            <p:cNvPr id="1028" name="Picture 4" descr="C:\Users\1359049\Desktop\для отчетного видеоролика о викдоо\Безымянный 1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57224" y="714362"/>
              <a:ext cx="7336379" cy="4429138"/>
            </a:xfrm>
            <a:prstGeom prst="rect">
              <a:avLst/>
            </a:prstGeom>
            <a:noFill/>
          </p:spPr>
        </p:pic>
        <p:pic>
          <p:nvPicPr>
            <p:cNvPr id="20494" name="Picture 14" descr="Выбор ноутбука, 2020 год + ТОП-7 цена-качество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857884" y="3143254"/>
              <a:ext cx="2060520" cy="1338869"/>
            </a:xfrm>
            <a:prstGeom prst="rect">
              <a:avLst/>
            </a:prstGeom>
            <a:noFill/>
          </p:spPr>
        </p:pic>
        <p:pic>
          <p:nvPicPr>
            <p:cNvPr id="20484" name="Picture 4" descr="Стихи про Гусеницу для детей и их родителей. Читать стихи про Гусеницу  онлайн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102154">
              <a:off x="2368913" y="3369059"/>
              <a:ext cx="785818" cy="785818"/>
            </a:xfrm>
            <a:prstGeom prst="rect">
              <a:avLst/>
            </a:prstGeom>
            <a:noFill/>
            <a:ln w="12700">
              <a:solidFill>
                <a:srgbClr val="00B0F0"/>
              </a:solidFill>
            </a:ln>
          </p:spPr>
        </p:pic>
        <p:pic>
          <p:nvPicPr>
            <p:cNvPr id="20482" name="Picture 2" descr="Как нарисовать бабочку для детей поэтапно: инструкция с фото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19714141">
              <a:off x="1479492" y="3491869"/>
              <a:ext cx="1000132" cy="75009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2700" cap="sq">
              <a:solidFill>
                <a:srgbClr val="00B0F0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pic>
        <p:nvPicPr>
          <p:cNvPr id="1026" name="Picture 2" descr="C:\Users\1359049\Desktop\для отчетного видеоролика о викдоо\вопрос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28926" y="-142894"/>
            <a:ext cx="3286148" cy="438153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43240" y="285734"/>
            <a:ext cx="2786082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143240" y="285734"/>
            <a:ext cx="2786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Национальный проект «Образование»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57290" y="1071552"/>
            <a:ext cx="2786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проект «Учитель будущего»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14876" y="1071552"/>
            <a:ext cx="35004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Федеральный проект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«Цифровая образовательная среда»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1857370"/>
            <a:ext cx="3786214" cy="8572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714876" y="1071552"/>
            <a:ext cx="3429024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357290" y="1071552"/>
            <a:ext cx="2786082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57158" y="1857370"/>
            <a:ext cx="3786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Возможность педагогов непрерывно повышать профессиональное мастерство по принципу «одного окна»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14876" y="2000246"/>
            <a:ext cx="392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Персонализированное обучение на основе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цифровых образовательных ресурсов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14876" y="1857370"/>
            <a:ext cx="3929090" cy="8572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643174" y="3000378"/>
            <a:ext cx="3643338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643174" y="3000378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Новое содержание профессиональной компетенции педагога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43174" y="3786196"/>
            <a:ext cx="36433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Профессиональный стандарт педагога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643174" y="3786196"/>
            <a:ext cx="3643338" cy="357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143504" y="4357700"/>
            <a:ext cx="3643338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14282" y="4357700"/>
            <a:ext cx="3643338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214282" y="4357700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Проектирование образовательных программ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43504" y="4357700"/>
            <a:ext cx="3643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Проектирование образовательной деятельности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трелка вниз 25"/>
          <p:cNvSpPr/>
          <p:nvPr/>
        </p:nvSpPr>
        <p:spPr>
          <a:xfrm>
            <a:off x="3357554" y="857238"/>
            <a:ext cx="45719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5572132" y="857238"/>
            <a:ext cx="45719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>
            <a:off x="2500298" y="1643056"/>
            <a:ext cx="45719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6215074" y="1643056"/>
            <a:ext cx="45719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>
            <a:off x="3428992" y="2714626"/>
            <a:ext cx="45719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>
            <a:off x="5429256" y="2714626"/>
            <a:ext cx="45719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>
            <a:off x="4357686" y="3571882"/>
            <a:ext cx="45719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низ 32"/>
          <p:cNvSpPr/>
          <p:nvPr/>
        </p:nvSpPr>
        <p:spPr>
          <a:xfrm>
            <a:off x="5500694" y="4143386"/>
            <a:ext cx="45719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низ 33"/>
          <p:cNvSpPr/>
          <p:nvPr/>
        </p:nvSpPr>
        <p:spPr>
          <a:xfrm>
            <a:off x="3428992" y="4143386"/>
            <a:ext cx="45719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285734"/>
            <a:ext cx="8358246" cy="192882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проекта: </a:t>
            </a:r>
          </a:p>
          <a:p>
            <a:pPr marL="0" indent="0" algn="just">
              <a:buNone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условий для непрерывного развития профессионального мастерства педагогов дошкольных образовательных организаций  на этапе цифровой трансформации</a:t>
            </a: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задачи :</a:t>
            </a:r>
          </a:p>
          <a:p>
            <a:pPr marL="0" indent="0" algn="just">
              <a:buNone/>
            </a:pP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500034" y="2214560"/>
            <a:ext cx="8429684" cy="1568051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сформировать единое информационное пространство для сетевого взаимодействия на основе современных информационных  технологий;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вовлечь педагогов  в непрерывное повышение профессионального мастерства в режиме «одного окна»;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обеспечить информационную открытость результатов проекта.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00100" y="1857370"/>
            <a:ext cx="71438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информационные (создание сайта-портала);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научно-методические (позитивные практики);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организационные (профессионально-общественное обсуждение, реестр участников сетевого взаимодействия).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500048"/>
            <a:ext cx="73581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Условия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сопровождения педагогов в непрерывном развитии профессионального мастерства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2428860" y="0"/>
            <a:ext cx="5143536" cy="5143500"/>
            <a:chOff x="2285984" y="0"/>
            <a:chExt cx="5143536" cy="5143500"/>
          </a:xfrm>
        </p:grpSpPr>
        <p:grpSp>
          <p:nvGrpSpPr>
            <p:cNvPr id="2" name="Группа 31"/>
            <p:cNvGrpSpPr/>
            <p:nvPr/>
          </p:nvGrpSpPr>
          <p:grpSpPr>
            <a:xfrm>
              <a:off x="2285984" y="0"/>
              <a:ext cx="5143536" cy="5143500"/>
              <a:chOff x="1714479" y="0"/>
              <a:chExt cx="5815208" cy="6858000"/>
            </a:xfrm>
          </p:grpSpPr>
          <p:pic>
            <p:nvPicPr>
              <p:cNvPr id="1028" name="Picture 4" descr="График отключения горячей воды в 2018 году в Челябинске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714479" y="0"/>
                <a:ext cx="5815208" cy="6858000"/>
              </a:xfrm>
              <a:prstGeom prst="rect">
                <a:avLst/>
              </a:prstGeom>
              <a:noFill/>
            </p:spPr>
          </p:pic>
          <p:sp>
            <p:nvSpPr>
              <p:cNvPr id="22" name="Овал 21"/>
              <p:cNvSpPr/>
              <p:nvPr/>
            </p:nvSpPr>
            <p:spPr>
              <a:xfrm>
                <a:off x="5429256" y="2571744"/>
                <a:ext cx="142876" cy="142876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5429256" y="1643056"/>
              <a:ext cx="1071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ДС № 251</a:t>
              </a:r>
              <a:endParaRPr lang="ru-RU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051" name="Picture 3" descr="C:\Users\1359049\Desktop\для отчетного видеоролика о викдоо\матата картинка 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4286262"/>
            <a:ext cx="602933" cy="669925"/>
          </a:xfrm>
          <a:prstGeom prst="rect">
            <a:avLst/>
          </a:prstGeom>
          <a:noFill/>
        </p:spPr>
      </p:pic>
      <p:pic>
        <p:nvPicPr>
          <p:cNvPr id="2053" name="Picture 5" descr="Настольная USB HD веб-камера камера с микрофоном для компьютера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1357304"/>
            <a:ext cx="928694" cy="928694"/>
          </a:xfrm>
          <a:prstGeom prst="rect">
            <a:avLst/>
          </a:prstGeom>
          <a:noFill/>
        </p:spPr>
      </p:pic>
      <p:pic>
        <p:nvPicPr>
          <p:cNvPr id="2055" name="Picture 7" descr="Купить беспроводный микрофон для компьютера в Волгограде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857488" y="3857634"/>
            <a:ext cx="1071570" cy="1071570"/>
          </a:xfrm>
          <a:prstGeom prst="rect">
            <a:avLst/>
          </a:prstGeom>
          <a:noFill/>
        </p:spPr>
      </p:pic>
      <p:pic>
        <p:nvPicPr>
          <p:cNvPr id="2057" name="Picture 9" descr="Купить Компактные цифровые фотоаппараты в интернет-магазине М.Видео, низкие  цены, отзывы владельцев. Большой каталог, описание, характеристики - Москва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142858"/>
            <a:ext cx="714380" cy="714380"/>
          </a:xfrm>
          <a:prstGeom prst="rect">
            <a:avLst/>
          </a:prstGeom>
          <a:noFill/>
        </p:spPr>
      </p:pic>
      <p:pic>
        <p:nvPicPr>
          <p:cNvPr id="2059" name="Picture 11" descr="Видеокамеры: купить в интернет магазине DNS. Видеокамеры: цены, большой  каталог, новинки - страница 1 из 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82" y="3929072"/>
            <a:ext cx="1344591" cy="1008443"/>
          </a:xfrm>
          <a:prstGeom prst="rect">
            <a:avLst/>
          </a:prstGeom>
          <a:noFill/>
        </p:spPr>
      </p:pic>
      <p:pic>
        <p:nvPicPr>
          <p:cNvPr id="2061" name="Picture 13" descr="Интерактивная доска. Как выбрать? Где купить?. Екатеринбург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142858"/>
            <a:ext cx="2286016" cy="2286016"/>
          </a:xfrm>
          <a:prstGeom prst="rect">
            <a:avLst/>
          </a:prstGeom>
          <a:noFill/>
        </p:spPr>
      </p:pic>
      <p:pic>
        <p:nvPicPr>
          <p:cNvPr id="2063" name="Picture 15" descr="Официальный интернет-портал Республики Карелия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D1E5D9"/>
              </a:clrFrom>
              <a:clrTo>
                <a:srgbClr val="D1E5D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58018" y="1500180"/>
            <a:ext cx="1785982" cy="1190887"/>
          </a:xfrm>
          <a:prstGeom prst="rect">
            <a:avLst/>
          </a:prstGeom>
          <a:noFill/>
        </p:spPr>
      </p:pic>
      <p:pic>
        <p:nvPicPr>
          <p:cNvPr id="2065" name="Picture 17" descr="Лучший видеоредактор для компьютера: ТОП-5 программ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3871028"/>
            <a:ext cx="1881200" cy="1058176"/>
          </a:xfrm>
          <a:prstGeom prst="rect">
            <a:avLst/>
          </a:prstGeom>
          <a:noFill/>
        </p:spPr>
      </p:pic>
      <p:pic>
        <p:nvPicPr>
          <p:cNvPr id="2067" name="Picture 19" descr="STEM - Набор &quot;Робомышь&quot; – купить в интернет-магазине, цена, заказ online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719" y="-357208"/>
            <a:ext cx="2555281" cy="2214578"/>
          </a:xfrm>
          <a:prstGeom prst="rect">
            <a:avLst/>
          </a:prstGeom>
          <a:noFill/>
        </p:spPr>
      </p:pic>
      <p:pic>
        <p:nvPicPr>
          <p:cNvPr id="2069" name="Picture 21" descr="Робомышь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2928940"/>
            <a:ext cx="928694" cy="928694"/>
          </a:xfrm>
          <a:prstGeom prst="rect">
            <a:avLst/>
          </a:prstGeom>
          <a:noFill/>
        </p:spPr>
      </p:pic>
      <p:pic>
        <p:nvPicPr>
          <p:cNvPr id="17410" name="Picture 2" descr="Microsoft Kinect – это бесконтактный сенсорный контроллер для игр нового  поколения.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2786064"/>
            <a:ext cx="1643074" cy="924807"/>
          </a:xfrm>
          <a:prstGeom prst="rect">
            <a:avLst/>
          </a:prstGeom>
          <a:noFill/>
        </p:spPr>
      </p:pic>
      <p:sp>
        <p:nvSpPr>
          <p:cNvPr id="17412" name="AutoShape 4" descr="НАБОР МАТАТАЛАБ | loseva-ekater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4" name="AutoShape 6" descr="НАБОР МАТАТАЛАБ | loseva-ekater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6" name="AutoShape 8" descr="НАБОР МАТАТАЛАБ | loseva-ekater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20" name="Picture 12" descr="Matatalab Screenless Robot Hands-on Coding Set | Robotics | STEM |  Elementary Education | Education Supplies | Nasco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2214560"/>
            <a:ext cx="1500198" cy="1500198"/>
          </a:xfrm>
          <a:prstGeom prst="rect">
            <a:avLst/>
          </a:prstGeom>
          <a:noFill/>
        </p:spPr>
      </p:pic>
      <p:pic>
        <p:nvPicPr>
          <p:cNvPr id="5" name="Picture 2" descr="C:\Users\1359049\Desktop\для отчетного видеоролика о викдоо\логотип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929323" y="1891131"/>
            <a:ext cx="1000132" cy="25551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2000232" y="828685"/>
            <a:ext cx="5143504" cy="3743329"/>
            <a:chOff x="2000232" y="785800"/>
            <a:chExt cx="5143504" cy="3743329"/>
          </a:xfrm>
        </p:grpSpPr>
        <p:pic>
          <p:nvPicPr>
            <p:cNvPr id="7" name="Picture 2" descr="C:\Users\1359049\Desktop\для отчетного видеоролика о викдоо\идеи 111.jpg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00232" y="928676"/>
              <a:ext cx="5143504" cy="3600453"/>
            </a:xfrm>
            <a:prstGeom prst="rect">
              <a:avLst/>
            </a:prstGeom>
            <a:noFill/>
          </p:spPr>
        </p:pic>
        <p:pic>
          <p:nvPicPr>
            <p:cNvPr id="8" name="Picture 3" descr="C:\Users\1359049\Desktop\для отчетного видеоролика о викдоо\идея 2.jpg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14744" y="785800"/>
              <a:ext cx="1900244" cy="1900244"/>
            </a:xfrm>
            <a:prstGeom prst="rect">
              <a:avLst/>
            </a:prstGeom>
            <a:noFill/>
          </p:spPr>
        </p:pic>
      </p:grpSp>
      <p:pic>
        <p:nvPicPr>
          <p:cNvPr id="16385" name="Picture 1" descr="C:\Users\1359049\Desktop\для отчетного видеоролика о викдоо\ИД.jp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68" y="214296"/>
            <a:ext cx="1643074" cy="1357322"/>
          </a:xfrm>
          <a:prstGeom prst="rect">
            <a:avLst/>
          </a:prstGeom>
          <a:noFill/>
        </p:spPr>
      </p:pic>
      <p:pic>
        <p:nvPicPr>
          <p:cNvPr id="16386" name="Picture 2" descr="C:\Users\1359049\Desktop\для отчетного видеоролика о викдоо\лего.jp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2000246"/>
            <a:ext cx="1643074" cy="1357321"/>
          </a:xfrm>
          <a:prstGeom prst="rect">
            <a:avLst/>
          </a:prstGeom>
          <a:noFill/>
        </p:spPr>
      </p:pic>
      <p:pic>
        <p:nvPicPr>
          <p:cNvPr id="16387" name="Picture 3" descr="C:\Users\1359049\Desktop\для отчетного видеоролика о викдоо\матата.jp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768" y="3571882"/>
            <a:ext cx="1643074" cy="1357322"/>
          </a:xfrm>
          <a:prstGeom prst="rect">
            <a:avLst/>
          </a:prstGeom>
          <a:noFill/>
        </p:spPr>
      </p:pic>
      <p:pic>
        <p:nvPicPr>
          <p:cNvPr id="16388" name="Picture 4" descr="C:\Users\1359049\Desktop\для отчетного видеоролика о викдоо\мультстудия.jp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3571882"/>
            <a:ext cx="1643074" cy="1368104"/>
          </a:xfrm>
          <a:prstGeom prst="rect">
            <a:avLst/>
          </a:prstGeom>
          <a:noFill/>
        </p:spPr>
      </p:pic>
      <p:pic>
        <p:nvPicPr>
          <p:cNvPr id="16389" name="Picture 5" descr="C:\Users\1359049\Desktop\для отчетного видеоролика о викдоо\развивающие презентации.jpg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20" y="285734"/>
            <a:ext cx="1643074" cy="1370329"/>
          </a:xfrm>
          <a:prstGeom prst="rect">
            <a:avLst/>
          </a:prstGeom>
          <a:noFill/>
        </p:spPr>
      </p:pic>
      <p:pic>
        <p:nvPicPr>
          <p:cNvPr id="16390" name="Picture 6" descr="C:\Users\1359049\Desktop\для отчетного видеоролика о викдоо\робомышь.jpg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5720" y="2000246"/>
            <a:ext cx="1643074" cy="135732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/>
          <p:cNvGrpSpPr/>
          <p:nvPr/>
        </p:nvGrpSpPr>
        <p:grpSpPr>
          <a:xfrm>
            <a:off x="71406" y="0"/>
            <a:ext cx="8929750" cy="1000114"/>
            <a:chOff x="71406" y="0"/>
            <a:chExt cx="8858312" cy="1000114"/>
          </a:xfrm>
        </p:grpSpPr>
        <p:pic>
          <p:nvPicPr>
            <p:cNvPr id="17409" name="Picture 1" descr="C:\Users\1359049\Desktop\для отчетного видеоролика о викдоо\логотип прозрачный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143240" y="0"/>
              <a:ext cx="2935957" cy="1000114"/>
            </a:xfrm>
            <a:prstGeom prst="rect">
              <a:avLst/>
            </a:prstGeom>
            <a:noFill/>
          </p:spPr>
        </p:pic>
        <p:pic>
          <p:nvPicPr>
            <p:cNvPr id="17410" name="Picture 2" descr="C:\Users\1359049\Desktop\для отчетного видеоролика о викдоо\матата.jpg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71670" y="71420"/>
              <a:ext cx="857256" cy="785818"/>
            </a:xfrm>
            <a:prstGeom prst="rect">
              <a:avLst/>
            </a:prstGeom>
            <a:noFill/>
          </p:spPr>
        </p:pic>
        <p:pic>
          <p:nvPicPr>
            <p:cNvPr id="17411" name="Picture 3" descr="C:\Users\1359049\Desktop\для отчетного видеоролика о викдоо\мультстудия.jpg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071538" y="71420"/>
              <a:ext cx="785818" cy="785818"/>
            </a:xfrm>
            <a:prstGeom prst="rect">
              <a:avLst/>
            </a:prstGeom>
            <a:noFill/>
          </p:spPr>
        </p:pic>
        <p:pic>
          <p:nvPicPr>
            <p:cNvPr id="17412" name="Picture 4" descr="C:\Users\1359049\Desktop\для отчетного видеоролика о викдоо\развивающие презентации.jpg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1406" y="71420"/>
              <a:ext cx="833173" cy="785818"/>
            </a:xfrm>
            <a:prstGeom prst="rect">
              <a:avLst/>
            </a:prstGeom>
            <a:noFill/>
          </p:spPr>
        </p:pic>
        <p:pic>
          <p:nvPicPr>
            <p:cNvPr id="17413" name="Picture 5" descr="C:\Users\1359049\Desktop\для отчетного видеоролика о викдоо\робомышь.jpg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286512" y="71420"/>
              <a:ext cx="813171" cy="785818"/>
            </a:xfrm>
            <a:prstGeom prst="rect">
              <a:avLst/>
            </a:prstGeom>
            <a:noFill/>
          </p:spPr>
        </p:pic>
        <p:pic>
          <p:nvPicPr>
            <p:cNvPr id="17414" name="Picture 6" descr="C:\Users\1359049\Desktop\для отчетного видеоролика о викдоо\лего.jpg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8143900" y="71420"/>
              <a:ext cx="785818" cy="766190"/>
            </a:xfrm>
            <a:prstGeom prst="rect">
              <a:avLst/>
            </a:prstGeom>
            <a:noFill/>
          </p:spPr>
        </p:pic>
        <p:pic>
          <p:nvPicPr>
            <p:cNvPr id="17415" name="Picture 7" descr="C:\Users\1359049\Desktop\для отчетного видеоролика о викдоо\ИД.jpg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215206" y="71421"/>
              <a:ext cx="857256" cy="785818"/>
            </a:xfrm>
            <a:prstGeom prst="rect">
              <a:avLst/>
            </a:prstGeom>
            <a:noFill/>
          </p:spPr>
        </p:pic>
      </p:grpSp>
      <p:pic>
        <p:nvPicPr>
          <p:cNvPr id="17416" name="Picture 8" descr="E:\Детский сад\ВИКДОО\ИД\фэмп\ТЛ фэмп Водный мир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57884" y="2786064"/>
            <a:ext cx="2323988" cy="1643074"/>
          </a:xfrm>
          <a:prstGeom prst="rect">
            <a:avLst/>
          </a:prstGeom>
          <a:noFill/>
        </p:spPr>
      </p:pic>
      <p:pic>
        <p:nvPicPr>
          <p:cNvPr id="17417" name="Picture 9" descr="E:\Детский сад\ВИКДОО\ИД\фэмп\ТЛ ФЭМП Космос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57884" y="1071552"/>
            <a:ext cx="2290481" cy="1593378"/>
          </a:xfrm>
          <a:prstGeom prst="rect">
            <a:avLst/>
          </a:prstGeom>
          <a:noFill/>
        </p:spPr>
      </p:pic>
      <p:pic>
        <p:nvPicPr>
          <p:cNvPr id="17418" name="Picture 10" descr="E:\Детский сад\ВИКДОО\ИД\познавательное развитие\ТЛ Позн. развитие. Зимние виды спорта. Приключения Снеговика. мл. гр. Коваленко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00826" y="2714626"/>
            <a:ext cx="2319634" cy="1643074"/>
          </a:xfrm>
          <a:prstGeom prst="rect">
            <a:avLst/>
          </a:prstGeom>
          <a:noFill/>
        </p:spPr>
      </p:pic>
      <p:pic>
        <p:nvPicPr>
          <p:cNvPr id="17419" name="Picture 11" descr="C:\Users\1359049\Videos\Movavi Screen Recorder\Screenshots\ИД 1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14282" y="1071552"/>
            <a:ext cx="2643206" cy="15610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86" name="Picture 2" descr="C:\Users\1359049\Desktop\для отчетного видеоролика о викдоо\ИД 2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4282" y="2786064"/>
            <a:ext cx="2643206" cy="15957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TextBox 15"/>
          <p:cNvSpPr txBox="1"/>
          <p:nvPr/>
        </p:nvSpPr>
        <p:spPr>
          <a:xfrm>
            <a:off x="0" y="4572014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Более 70 развивающих занятий с интерактивными играми 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3" descr="E:\Детский сад\ВИКДОО\ИД\познавательное развитие\ТЛ Окр. мир. Моя страна - Россия. Петрова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500826" y="1071552"/>
            <a:ext cx="2292633" cy="1571636"/>
          </a:xfrm>
          <a:prstGeom prst="rect">
            <a:avLst/>
          </a:prstGeom>
          <a:noFill/>
        </p:spPr>
      </p:pic>
      <p:pic>
        <p:nvPicPr>
          <p:cNvPr id="16388" name="Picture 4" descr="E:\Детский сад\ВИКДОО\ИД\познавательное развитие\ТЛ Окр. мир. Защитники отечества. Евстропова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143768" y="2714626"/>
            <a:ext cx="2261539" cy="1651857"/>
          </a:xfrm>
          <a:prstGeom prst="rect">
            <a:avLst/>
          </a:prstGeom>
          <a:noFill/>
        </p:spPr>
      </p:pic>
      <p:pic>
        <p:nvPicPr>
          <p:cNvPr id="16389" name="Picture 5" descr="C:\Users\1359049\Desktop\для отчетного видеоролика о викдоо\ТЛ  ФЭМП Спорт. В гостях у Лисички мл. гр. Коваленко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143768" y="1071552"/>
            <a:ext cx="2286016" cy="1571636"/>
          </a:xfrm>
          <a:prstGeom prst="rect">
            <a:avLst/>
          </a:prstGeom>
          <a:noFill/>
        </p:spPr>
      </p:pic>
      <p:pic>
        <p:nvPicPr>
          <p:cNvPr id="14" name="Picture 7" descr="C:\Users\1359049\Desktop\для отчетного видеоролика о викдоо\ИД.jpg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28926" y="1285866"/>
            <a:ext cx="2857520" cy="290250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2950</TotalTime>
  <Words>380</Words>
  <Application>Microsoft Office PowerPoint</Application>
  <PresentationFormat>Экран (16:9)</PresentationFormat>
  <Paragraphs>64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КПК: «Использование лего-технологий в образовательном процессе дошкольной образовательной  организации  в условиях реализации ФГОС дошкольного образования» на базе МБУ ДПО «Центр развития образования города Челябинска»,  уровень: муниципальный,  количество участников: 25 человек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№ 251 г. Челябинска»</dc:title>
  <dc:creator>1359049</dc:creator>
  <cp:lastModifiedBy>251 dc</cp:lastModifiedBy>
  <cp:revision>192</cp:revision>
  <dcterms:created xsi:type="dcterms:W3CDTF">2021-01-13T14:13:19Z</dcterms:created>
  <dcterms:modified xsi:type="dcterms:W3CDTF">2021-12-11T18:10:13Z</dcterms:modified>
</cp:coreProperties>
</file>