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sldIdLst>
    <p:sldId id="290" r:id="rId2"/>
    <p:sldId id="292" r:id="rId3"/>
    <p:sldId id="257" r:id="rId4"/>
    <p:sldId id="285" r:id="rId5"/>
    <p:sldId id="268" r:id="rId6"/>
    <p:sldId id="283" r:id="rId7"/>
    <p:sldId id="262" r:id="rId8"/>
    <p:sldId id="301" r:id="rId9"/>
    <p:sldId id="260" r:id="rId10"/>
    <p:sldId id="259" r:id="rId11"/>
    <p:sldId id="296" r:id="rId12"/>
    <p:sldId id="261" r:id="rId13"/>
    <p:sldId id="298" r:id="rId14"/>
    <p:sldId id="288" r:id="rId15"/>
    <p:sldId id="263" r:id="rId16"/>
    <p:sldId id="293" r:id="rId17"/>
    <p:sldId id="297" r:id="rId18"/>
    <p:sldId id="307" r:id="rId19"/>
    <p:sldId id="302" r:id="rId20"/>
    <p:sldId id="294" r:id="rId21"/>
    <p:sldId id="295" r:id="rId22"/>
    <p:sldId id="303" r:id="rId23"/>
    <p:sldId id="304" r:id="rId24"/>
    <p:sldId id="305" r:id="rId25"/>
    <p:sldId id="306" r:id="rId26"/>
    <p:sldId id="282" r:id="rId27"/>
    <p:sldId id="300" r:id="rId28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09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07" autoAdjust="0"/>
    <p:restoredTop sz="94554" autoAdjust="0"/>
  </p:normalViewPr>
  <p:slideViewPr>
    <p:cSldViewPr>
      <p:cViewPr>
        <p:scale>
          <a:sx n="77" d="100"/>
          <a:sy n="77" d="100"/>
        </p:scale>
        <p:origin x="-1954" y="-19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Первая категория</c:v>
                </c:pt>
              </c:strCache>
            </c:strRef>
          </c:tx>
          <c:invertIfNegative val="0"/>
          <c:cat>
            <c:numRef>
              <c:f>Лист1!$A$2:$A$3</c:f>
              <c:numCache>
                <c:formatCode>General</c:formatCode>
                <c:ptCount val="2"/>
                <c:pt idx="0">
                  <c:v>2023</c:v>
                </c:pt>
                <c:pt idx="1">
                  <c:v>2024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27</c:v>
                </c:pt>
                <c:pt idx="1">
                  <c:v>21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Высшая категория</c:v>
                </c:pt>
              </c:strCache>
            </c:strRef>
          </c:tx>
          <c:invertIfNegative val="0"/>
          <c:cat>
            <c:numRef>
              <c:f>Лист1!$A$2:$A$3</c:f>
              <c:numCache>
                <c:formatCode>General</c:formatCode>
                <c:ptCount val="2"/>
                <c:pt idx="0">
                  <c:v>2023</c:v>
                </c:pt>
                <c:pt idx="1">
                  <c:v>2024</c:v>
                </c:pt>
              </c:numCache>
            </c:num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18</c:v>
                </c:pt>
                <c:pt idx="1">
                  <c:v>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6664832"/>
        <c:axId val="56666368"/>
      </c:barChart>
      <c:catAx>
        <c:axId val="566648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ru-RU"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6666368"/>
        <c:crosses val="autoZero"/>
        <c:auto val="1"/>
        <c:lblAlgn val="ctr"/>
        <c:lblOffset val="100"/>
        <c:noMultiLvlLbl val="0"/>
      </c:catAx>
      <c:valAx>
        <c:axId val="566663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ru-RU"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6664832"/>
        <c:crosses val="autoZero"/>
        <c:crossBetween val="between"/>
      </c:valAx>
      <c:spPr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c:spPr>
    </c:plotArea>
    <c:legend>
      <c:legendPos val="r"/>
      <c:layout/>
      <c:overlay val="0"/>
      <c:txPr>
        <a:bodyPr rot="0" spcFirstLastPara="0" vertOverflow="ellipsis" vert="horz" wrap="square" anchor="ctr" anchorCtr="1"/>
        <a:lstStyle/>
        <a:p>
          <a:pPr>
            <a:defRPr lang="ru-RU"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lang="ru-RU"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Среднее специальное</c:v>
                </c:pt>
              </c:strCache>
            </c:strRef>
          </c:tx>
          <c:invertIfNegative val="0"/>
          <c:cat>
            <c:numRef>
              <c:f>Лист1!$A$2:$A$3</c:f>
              <c:numCache>
                <c:formatCode>General</c:formatCode>
                <c:ptCount val="2"/>
                <c:pt idx="0">
                  <c:v>2023</c:v>
                </c:pt>
                <c:pt idx="1">
                  <c:v>2024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19</c:v>
                </c:pt>
                <c:pt idx="1">
                  <c:v>31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Высшее</c:v>
                </c:pt>
              </c:strCache>
            </c:strRef>
          </c:tx>
          <c:invertIfNegative val="0"/>
          <c:cat>
            <c:numRef>
              <c:f>Лист1!$A$2:$A$3</c:f>
              <c:numCache>
                <c:formatCode>General</c:formatCode>
                <c:ptCount val="2"/>
                <c:pt idx="0">
                  <c:v>2023</c:v>
                </c:pt>
                <c:pt idx="1">
                  <c:v>2024</c:v>
                </c:pt>
              </c:numCache>
            </c:num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33</c:v>
                </c:pt>
                <c:pt idx="1">
                  <c:v>35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6797824"/>
        <c:axId val="56693120"/>
      </c:barChart>
      <c:catAx>
        <c:axId val="567978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ru-RU"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6693120"/>
        <c:crosses val="autoZero"/>
        <c:auto val="1"/>
        <c:lblAlgn val="ctr"/>
        <c:lblOffset val="100"/>
        <c:noMultiLvlLbl val="0"/>
      </c:catAx>
      <c:valAx>
        <c:axId val="566931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ru-RU"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6797824"/>
        <c:crosses val="autoZero"/>
        <c:crossBetween val="between"/>
      </c:valAx>
      <c:spPr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c:spPr>
    </c:plotArea>
    <c:legend>
      <c:legendPos val="r"/>
      <c:layout>
        <c:manualLayout>
          <c:xMode val="edge"/>
          <c:yMode val="edge"/>
          <c:x val="0.60077518656426299"/>
          <c:y val="0.296382875304258"/>
          <c:w val="0.37552127563606102"/>
          <c:h val="0.407234249391488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ru-RU"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lang="ru-RU"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AB5180-9EF5-46FC-BCE0-18AE64379D95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822603-1DD2-4A4F-AC1D-BFC6FC4E7C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53370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vipdoo251.nubex.ru/dtg/bauer/21955/" TargetMode="Externa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hyperlink" Target="https://vipdoo251.nubex.ru/dtg/constr/constr_razrab/22749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video-210980749_456239415?list=eab6d4e194769f0e42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vkvideo.ru/video-169093607_456242169?list=ln-MVlnz7GnDwMJzt6uf7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hyperlink" Target="https://vkvideo.ru/video-207171156_456239128?pid=207171156" TargetMode="Externa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png"/><Relationship Id="rId7" Type="http://schemas.openxmlformats.org/officeDocument/2006/relationships/image" Target="../media/image3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10" Type="http://schemas.openxmlformats.org/officeDocument/2006/relationships/image" Target="../media/image33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hyperlink" Target="https://r1.nubex.ru/s11805-dda/f7671_13/&#1064;&#1091;&#1084;&#1086;&#1074;&#1072;%20&#1057;.%20&#1052;.,%20&#1040;&#1083;&#1080;&#1083;&#1091;&#1077;&#1074;&#1072;%20&#1070;.%20&#1042;.%20&#171;&#1044;&#1086;&#1096;&#1082;&#1086;&#1083;&#1100;&#1085;&#1099;&#1081;%20&#1056;&#1086;&#1073;&#1086;&#1043;&#1088;&#1072;&#1076;&#187;%20&#1089;&#1090;&#1088;&#1072;&#1090;&#1077;&#1075;&#1080;&#1103;%20&#1088;&#1072;&#1079;&#1074;&#1080;&#1090;&#1080;&#1103;%20&#1073;&#1091;&#1076;&#1091;&#1097;&#1080;&#1093;%20&#1080;&#1085;&#1078;&#1077;&#1085;&#1077;&#1088;&#1086;&#1074;.pdf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hyperlink" Target="https://cro.chel-edu.ru/doshkolnoe-obrazovanie/Metod_rabota/&#1050;&#1072;&#1090;&#1072;&#1083;&#1086;&#1075;%20&#1057;&#1086;&#1079;&#1076;&#1072;&#1085;&#1086;%20&#1080;%20&#1088;&#1077;&#1082;&#1086;&#1084;&#1077;&#1085;&#1076;&#1086;&#1074;&#1072;&#1085;&#1086;%20&#1095;&#1072;&#1089;&#1090;&#1100;%203.pdf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ro.chel-edu.ru/doshkolnoe-obrazovanie/Metod_rabota/&#1050;&#1072;&#1090;&#1072;&#1083;&#1086;&#1075;%20&#1057;&#1086;&#1079;&#1076;&#1072;&#1085;&#1086;%20&#1080;%20&#1088;&#1077;&#1082;&#1086;&#1084;&#1077;&#1085;&#1076;&#1086;&#1074;&#1072;&#1085;&#1086;%20&#1095;&#1072;&#1089;&#1090;&#1100;%203.pdf" TargetMode="Externa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12" Type="http://schemas.openxmlformats.org/officeDocument/2006/relationships/image" Target="../media/image5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jpeg"/><Relationship Id="rId10" Type="http://schemas.openxmlformats.org/officeDocument/2006/relationships/image" Target="../media/image52.jpeg"/><Relationship Id="rId4" Type="http://schemas.openxmlformats.org/officeDocument/2006/relationships/image" Target="../media/image46.png"/><Relationship Id="rId9" Type="http://schemas.openxmlformats.org/officeDocument/2006/relationships/image" Target="../media/image5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7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64.jpeg"/><Relationship Id="rId7" Type="http://schemas.openxmlformats.org/officeDocument/2006/relationships/image" Target="../media/image6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13" Type="http://schemas.openxmlformats.org/officeDocument/2006/relationships/image" Target="../media/image5.jpeg"/><Relationship Id="rId3" Type="http://schemas.openxmlformats.org/officeDocument/2006/relationships/image" Target="../media/image69.jpeg"/><Relationship Id="rId7" Type="http://schemas.openxmlformats.org/officeDocument/2006/relationships/image" Target="../media/image73.jpeg"/><Relationship Id="rId12" Type="http://schemas.openxmlformats.org/officeDocument/2006/relationships/image" Target="../media/image7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jpeg"/><Relationship Id="rId11" Type="http://schemas.openxmlformats.org/officeDocument/2006/relationships/image" Target="../media/image77.jpeg"/><Relationship Id="rId5" Type="http://schemas.openxmlformats.org/officeDocument/2006/relationships/image" Target="../media/image71.jpeg"/><Relationship Id="rId10" Type="http://schemas.openxmlformats.org/officeDocument/2006/relationships/image" Target="../media/image76.jpeg"/><Relationship Id="rId4" Type="http://schemas.openxmlformats.org/officeDocument/2006/relationships/image" Target="../media/image70.jpeg"/><Relationship Id="rId9" Type="http://schemas.openxmlformats.org/officeDocument/2006/relationships/image" Target="../media/image7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7" Type="http://schemas.openxmlformats.org/officeDocument/2006/relationships/image" Target="../media/image8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gif"/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12" Type="http://schemas.openxmlformats.org/officeDocument/2006/relationships/image" Target="../media/image94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11" Type="http://schemas.openxmlformats.org/officeDocument/2006/relationships/image" Target="../media/image93.gif"/><Relationship Id="rId5" Type="http://schemas.openxmlformats.org/officeDocument/2006/relationships/image" Target="../media/image87.png"/><Relationship Id="rId10" Type="http://schemas.openxmlformats.org/officeDocument/2006/relationships/image" Target="../media/image92.gif"/><Relationship Id="rId4" Type="http://schemas.openxmlformats.org/officeDocument/2006/relationships/image" Target="../media/image86.png"/><Relationship Id="rId9" Type="http://schemas.openxmlformats.org/officeDocument/2006/relationships/image" Target="../media/image91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hyperlink" Target="https://vipdoo251.nubex.ru/dtg/progr/progr_razrab/mp_algoritmika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vipdoo251.nubex.ru/dtg/constr/constr_razrab/mp_frebel/" TargetMode="Externa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vipdoo251.nubex.ru/dtg/progr/progr_razrab/mp_robodom_1_st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vipdoo251.nubex.ru/dtg/progr/progr_razrab/mp_robodom_1_st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vipdoo251.nubex.ru/direction/14135_pchelki/14139/15104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Picture background"/>
          <p:cNvPicPr>
            <a:picLocks noChangeAspect="1" noChangeArrowheads="1"/>
          </p:cNvPicPr>
          <p:nvPr/>
        </p:nvPicPr>
        <p:blipFill>
          <a:blip r:embed="rId2"/>
          <a:srcRect l="37211" b="33863"/>
          <a:stretch>
            <a:fillRect/>
          </a:stretch>
        </p:blipFill>
        <p:spPr bwMode="auto">
          <a:xfrm>
            <a:off x="0" y="0"/>
            <a:ext cx="9144000" cy="685799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339384" y="105438"/>
            <a:ext cx="7000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«Детский сад №251 г. Челябинска»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/>
          <p:nvPr/>
        </p:nvSpPr>
        <p:spPr>
          <a:xfrm>
            <a:off x="1334887" y="753918"/>
            <a:ext cx="7746653" cy="648072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defRPr/>
            </a:pPr>
            <a:endPara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 муниципальной площадки: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опорная площадка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lvl="0" algn="ctr">
              <a:spcBef>
                <a:spcPct val="0"/>
              </a:spcBef>
              <a:defRPr/>
            </a:pPr>
            <a:endParaRPr kumimoji="0" lang="ru-RU" sz="2400" b="1" i="0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kumimoji="0" lang="ru-RU" sz="2400" b="1" i="0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Инновационный</a:t>
            </a:r>
            <a:r>
              <a:rPr kumimoji="0" lang="ru-RU" sz="2400" b="1" i="0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2400" b="1" i="0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проект</a:t>
            </a:r>
            <a:r>
              <a:rPr kumimoji="0" lang="ru-RU" sz="2400" b="1" i="0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</a:p>
          <a:p>
            <a:pPr lvl="0" algn="ctr">
              <a:spcBef>
                <a:spcPct val="0"/>
              </a:spcBef>
              <a:defRPr/>
            </a:pPr>
            <a:r>
              <a:rPr kumimoji="0" lang="ru-RU" sz="2400" b="1" i="0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 теме</a:t>
            </a:r>
            <a:r>
              <a:rPr kumimoji="0" lang="ru-RU" sz="2400" b="1" i="0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«Дошкольный </a:t>
            </a:r>
            <a:r>
              <a:rPr kumimoji="0" lang="ru-RU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РобоГрад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» </a:t>
            </a:r>
            <a:b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99792" y="6215826"/>
            <a:ext cx="29289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Челябинск 2025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D:\РОБОГРАД инновационная площадка 2023\Оформление стен ДОУ Робоград\робоград Эмблем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277479"/>
            <a:ext cx="2455957" cy="1216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707904" y="4653136"/>
            <a:ext cx="54668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МБДОУ «ДС № 251 г. Челябинска»: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Мальцева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адежда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лександровна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проекта:</a:t>
            </a:r>
          </a:p>
          <a:p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Шумова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Светлана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ихайловна</a:t>
            </a:r>
          </a:p>
          <a:p>
            <a:pPr algn="ctr"/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43608" y="188640"/>
            <a:ext cx="73448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Картотека тематических построек для детей 3-5 лет 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«Мир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деревянных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кубиков»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76056" y="1382286"/>
            <a:ext cx="388843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Дидактическое пособие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включает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картотеку авторских тематических построек с использованием неокрашенных деревянных кубиков конструктора Бабашки.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артотека станет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полезным инструментом для планирования и проведения развивающих строительных игр и занятий с детьми, организуя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образовательный процесс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более интересным и продуктивным.</a:t>
            </a:r>
          </a:p>
        </p:txBody>
      </p:sp>
      <p:pic>
        <p:nvPicPr>
          <p:cNvPr id="8194" name="Picture 2" descr="C:\Users\5А\Desktop\2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432"/>
          <a:stretch/>
        </p:blipFill>
        <p:spPr bwMode="auto">
          <a:xfrm>
            <a:off x="380151" y="1149586"/>
            <a:ext cx="3903639" cy="12510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5А\Desktop\2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64"/>
          <a:stretch/>
        </p:blipFill>
        <p:spPr bwMode="auto">
          <a:xfrm>
            <a:off x="890916" y="2471621"/>
            <a:ext cx="3934538" cy="13083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5А\Desktop\2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401044" y="3933056"/>
            <a:ext cx="3810915" cy="12387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5А\Desktop\2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890916" y="5259017"/>
            <a:ext cx="4017675" cy="13059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016405" y="5779317"/>
            <a:ext cx="41024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hlinkClick r:id="rId5"/>
              </a:rPr>
              <a:t>https://vipdoo251.nubex.ru/dtg/bauer/21955/</a:t>
            </a:r>
            <a:endParaRPr lang="ru-RU" sz="1600" dirty="0" smtClean="0"/>
          </a:p>
          <a:p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16" y="-284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108520" y="188639"/>
            <a:ext cx="900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Электронная картотека схем 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«Волшебные картинки»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22129" y="1069938"/>
            <a:ext cx="331236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картотеке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представлены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схемы для плоскостного конструирования из геометрических фигур с использованием художественного слова для детей 3-5, 5-7 лет </a:t>
            </a:r>
          </a:p>
        </p:txBody>
      </p:sp>
      <p:pic>
        <p:nvPicPr>
          <p:cNvPr id="2050" name="Picture 2" descr="C:\Users\5А\Desktop\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2034" y="764703"/>
            <a:ext cx="2200746" cy="2857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75369" y="6208821"/>
            <a:ext cx="65120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https://vipdoo251.nubex.ru/dtg/constr/constr_razrab/22749</a:t>
            </a:r>
            <a:r>
              <a:rPr lang="en-US" dirty="0" smtClean="0">
                <a:hlinkClick r:id="rId4"/>
              </a:rPr>
              <a:t>/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3074" name="Picture 2" descr="C:\Users\5А\Desktop\1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00" t="19489"/>
          <a:stretch/>
        </p:blipFill>
        <p:spPr bwMode="auto">
          <a:xfrm>
            <a:off x="2267744" y="3783812"/>
            <a:ext cx="1836204" cy="22715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5А\Desktop\1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83" r="75000"/>
          <a:stretch/>
        </p:blipFill>
        <p:spPr bwMode="auto">
          <a:xfrm>
            <a:off x="4400959" y="3783811"/>
            <a:ext cx="1848706" cy="23013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5А\Desktop\1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t="18983" r="50000"/>
          <a:stretch/>
        </p:blipFill>
        <p:spPr bwMode="auto">
          <a:xfrm>
            <a:off x="6568520" y="3783812"/>
            <a:ext cx="1853921" cy="23078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5А\Desktop\1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9489" r="25000"/>
          <a:stretch/>
        </p:blipFill>
        <p:spPr bwMode="auto">
          <a:xfrm>
            <a:off x="467544" y="1340768"/>
            <a:ext cx="2037274" cy="252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278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891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539552" y="254950"/>
            <a:ext cx="8496944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Мероприятия по реализации инновационного проекта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944006" y="3068960"/>
            <a:ext cx="316835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Городской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 базе 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ГБУ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ДПО «ЦРО г. Челябинска», «Дошкольный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ТехноГрад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город технического творчества /организационно-методические и педагогические условия реализации приоритетного направления «Мы – будущие инженеры»/ (декабрь, 2024) 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https</a:t>
            </a:r>
            <a:r>
              <a:rPr lang="en-US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://</a:t>
            </a:r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vk.com/video-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  <a:hlinkClick r:id="rId3"/>
              </a:rPr>
              <a:t>210980749_456239415?list=eab6d4e194769f0e42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1600" b="1" dirty="0"/>
          </a:p>
          <a:p>
            <a:pPr algn="ctr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6077" y="4658881"/>
            <a:ext cx="29523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Городской семинар-практикум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теме: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«Дошкольный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ТехноГрад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город технического творчества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май, 2024)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952530" y="3840754"/>
            <a:ext cx="290937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Городской семинар-практикум «Образовательная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алгоритмика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#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дошкольное_образование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#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современный_подход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#</a:t>
            </a:r>
          </a:p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технология»</a:t>
            </a:r>
          </a:p>
          <a:p>
            <a:pPr algn="ctr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(октябрь, 2024)</a:t>
            </a:r>
          </a:p>
        </p:txBody>
      </p:sp>
      <p:pic>
        <p:nvPicPr>
          <p:cNvPr id="6146" name="Picture 2" descr="https://r1.nubex.ru/s11805-dda/34940d0d8f_fit-in~1280x800~filters:no_upscale()__f6870_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769" y="1226619"/>
            <a:ext cx="2352475" cy="31366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5А\Desktop\Screenshot_20250324_172317_VK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" t="37006" r="-171" b="37000"/>
          <a:stretch/>
        </p:blipFill>
        <p:spPr bwMode="auto">
          <a:xfrm>
            <a:off x="5974230" y="1064253"/>
            <a:ext cx="3138128" cy="17674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20241023_14115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20241023_141151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 descr="C:\Users\5А\Desktop\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530" y="1554139"/>
            <a:ext cx="2808312" cy="21062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731438" y="404664"/>
            <a:ext cx="7776864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Мероприятия по реализации инновационного проекта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70175" y="3717032"/>
            <a:ext cx="41764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Онлайн-семинар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«Инновационная деятельность как стимул развития и повышения качества образования дошкольной образовательной организации». 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«Повышение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качества образования посредством инновационной деятельности в дошкольной образовательной деятельности»,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Шумова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Светлана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ихайловна,</a:t>
            </a:r>
          </a:p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зам. зав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по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УВР,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(февраль, 2025)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223" y="3861048"/>
            <a:ext cx="393443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Родительский всеобуч 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«Стратегия понимания»</a:t>
            </a:r>
          </a:p>
          <a:p>
            <a:pPr algn="ctr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 Тема: «Игра как средство логического мышления детей дошкольного возраста» 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Поздеева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Елена Николаевна, 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педагог-психолог, (январь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2025)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41506" y="6025356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>
                <a:hlinkClick r:id="rId3"/>
              </a:rPr>
              <a:t>https://</a:t>
            </a:r>
            <a:r>
              <a:rPr lang="en-US" sz="1400" dirty="0" smtClean="0">
                <a:hlinkClick r:id="rId3"/>
              </a:rPr>
              <a:t>vkvideo.ru/video-169093607_456242169?list=ln-MVlnz7GnDwMJzt6uf7</a:t>
            </a:r>
            <a:endParaRPr lang="ru-RU" sz="1400" dirty="0" smtClean="0"/>
          </a:p>
          <a:p>
            <a:endParaRPr lang="ru-RU" sz="1400" dirty="0"/>
          </a:p>
        </p:txBody>
      </p:sp>
      <p:pic>
        <p:nvPicPr>
          <p:cNvPr id="7170" name="Picture 2" descr="C:\Users\5А\Desktop\2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28"/>
          <a:stretch/>
        </p:blipFill>
        <p:spPr bwMode="auto">
          <a:xfrm>
            <a:off x="4759627" y="1236425"/>
            <a:ext cx="3976192" cy="2304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02909" y="5589240"/>
            <a:ext cx="38884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hlinkClick r:id="rId5"/>
              </a:rPr>
              <a:t>https://</a:t>
            </a:r>
            <a:r>
              <a:rPr lang="en-US" sz="1400" dirty="0" smtClean="0">
                <a:hlinkClick r:id="rId5"/>
              </a:rPr>
              <a:t>vkvideo.ru/video-207171156_456239128?pid=207171156</a:t>
            </a:r>
            <a:endParaRPr lang="ru-RU" sz="1400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1026" name="Picture 2" descr="C:\Users\5А\Desktop\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516" y="1236425"/>
            <a:ext cx="4191421" cy="2304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334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78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00050" y="188640"/>
            <a:ext cx="8064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Мероприятия по реализации инновационного проекта </a:t>
            </a:r>
            <a:endParaRPr lang="ru-RU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76788" y="853261"/>
            <a:ext cx="73802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VIII научно-практический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форум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Современное образование – современному ребёнку»</a:t>
            </a:r>
          </a:p>
        </p:txBody>
      </p:sp>
      <p:pic>
        <p:nvPicPr>
          <p:cNvPr id="1026" name="Picture 2" descr="https://r1.nubex.ru/s11805-dda/c90f9e1d15_fit-in~1280x800~filters:no_upscale()__f7584_db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33" b="15337"/>
          <a:stretch/>
        </p:blipFill>
        <p:spPr bwMode="auto">
          <a:xfrm>
            <a:off x="190647" y="1729993"/>
            <a:ext cx="4846626" cy="2537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r1.nubex.ru/s11805-dda/73952f3d8b_fit-in~1280x800~filters:no_upscale()__f7597_4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729993"/>
            <a:ext cx="3168352" cy="23755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r1.nubex.ru/s11805-dda/b16016457c_fit-in~1280x800~filters:no_upscale()__f7614_f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71" b="12709"/>
          <a:stretch/>
        </p:blipFill>
        <p:spPr bwMode="auto">
          <a:xfrm>
            <a:off x="267613" y="4492729"/>
            <a:ext cx="3103906" cy="22446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r1.nubex.ru/s11805-dda/9e293fa297_fit-in~1280x800~filters:no_upscale()__f7592_fc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688" y="4215812"/>
            <a:ext cx="1891203" cy="2521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10488" y="4691784"/>
            <a:ext cx="330480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 опыта работы базовой площадки городского объединения</a:t>
            </a:r>
          </a:p>
          <a:p>
            <a:pPr algn="ctr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«Мы – будущие инженеры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»,  инновационного проекта «Дошкольный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РобоГрад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(19 марта 2025)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" y="583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52309"/>
            <a:ext cx="735811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Издательская деятельность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реализации инновационного проекта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5" name="Picture 11" descr="C:\Users\pohsa\Desktop\1614593727_27-p-kniga-na-belom-fone-kartinki-5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2246" y="90346"/>
            <a:ext cx="1331754" cy="1100736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51521" y="5517232"/>
            <a:ext cx="84587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86" y="1101507"/>
            <a:ext cx="2861571" cy="2022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0853" y="1844824"/>
            <a:ext cx="2740100" cy="19366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0868" y="1092496"/>
            <a:ext cx="1741816" cy="24623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5766" y="3673998"/>
            <a:ext cx="1753388" cy="24787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69" y="3676497"/>
            <a:ext cx="2690012" cy="19012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3366" y="4311465"/>
            <a:ext cx="1673550" cy="23654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8483" y="4375064"/>
            <a:ext cx="2572219" cy="18179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 descr="C:\Users\5А\Desktop\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300682"/>
            <a:ext cx="2228092" cy="30188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5А\Desktop\Сертификат публикации Шумова С.М.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1882" y="1412776"/>
            <a:ext cx="2346581" cy="14431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5А\Desktop\Сертификат о публикации Алилуева Ю.В.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972706"/>
            <a:ext cx="2194449" cy="13379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5А\Desktop\5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56792"/>
            <a:ext cx="2797666" cy="39975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282295"/>
            <a:ext cx="83529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Издательская деятельность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реализации инновационного проекта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07904" y="4362372"/>
            <a:ext cx="52565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Научно-методический журнал «Методист»</a:t>
            </a:r>
          </a:p>
          <a:p>
            <a:pPr algn="ctr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Статья «ДОШКОЛЬНЫЙ РОБОГРАД»: СТРАТЕГИЯ РАЗВИТИЯ БУДУЩИХ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ИНЖЕНЕРОВ</a:t>
            </a:r>
          </a:p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Авторы: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Шумова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С.М., зам. зав. по УВР, </a:t>
            </a:r>
          </a:p>
          <a:p>
            <a:pPr algn="ctr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Алилуева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Ю.В., ст. воспитатель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41018" y="5780532"/>
            <a:ext cx="7200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Times New Roman" pitchFamily="18" charset="0"/>
                <a:cs typeface="Times New Roman" pitchFamily="18" charset="0"/>
                <a:hlinkClick r:id="rId7"/>
              </a:rPr>
              <a:t>https://r1.nubex.ru/s11805-dda/f7671_13/</a:t>
            </a:r>
            <a:r>
              <a:rPr lang="ru-RU" sz="1400" dirty="0">
                <a:latin typeface="Times New Roman" pitchFamily="18" charset="0"/>
                <a:cs typeface="Times New Roman" pitchFamily="18" charset="0"/>
                <a:hlinkClick r:id="rId7"/>
              </a:rPr>
              <a:t>Шумова%20С.%20М.,%20Алилуева%20Ю.%20В.%20«Дошкольный%20РобоГрад»%20стратегия%20развития%20будущих%20инженеров.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  <a:hlinkClick r:id="rId7"/>
              </a:rPr>
              <a:t>pdf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51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78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C:\Users\5А\Desktop\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909" y="404663"/>
            <a:ext cx="1686348" cy="23827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915815" y="92290"/>
            <a:ext cx="61677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Издательская деятельность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реализации инновационного проекта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309570" y="5252668"/>
            <a:ext cx="28255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Окатова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Ирина Анатольевна,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Петрова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Ксения Вячеславовна,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воспитатели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5А\Desktop\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90" y="3121778"/>
            <a:ext cx="2139525" cy="30627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5А\Desktop\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393586"/>
            <a:ext cx="2416066" cy="3456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5А\Desktop\3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801970"/>
            <a:ext cx="2304256" cy="32678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188885" y="5062926"/>
            <a:ext cx="30963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Самойлова Екатерина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Викторовна, Медведева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Мария Владимировна,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воспитатели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7257" y="6224108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Коваленко Ирина Викторовна,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23928" y="5986510"/>
            <a:ext cx="521119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hlinkClick r:id="rId7"/>
              </a:rPr>
              <a:t>https://</a:t>
            </a:r>
            <a:r>
              <a:rPr lang="en-US" sz="1400" dirty="0" smtClean="0">
                <a:hlinkClick r:id="rId7"/>
              </a:rPr>
              <a:t>cro.chel-edu.ru/doshkolnoe-obrazovanie/Metod_rabota/</a:t>
            </a:r>
            <a:r>
              <a:rPr lang="ru-RU" sz="1400" dirty="0">
                <a:hlinkClick r:id="rId7"/>
              </a:rPr>
              <a:t>Каталог%20Создано%20и%20рекомендовано%20часть%203.</a:t>
            </a:r>
            <a:r>
              <a:rPr lang="en-US" sz="1400" dirty="0" err="1" smtClean="0">
                <a:hlinkClick r:id="rId7"/>
              </a:rPr>
              <a:t>pdf</a:t>
            </a:r>
            <a:endParaRPr lang="ru-RU" sz="1400" dirty="0" smtClean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36871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4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5399836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Евстропова Мария Владимировна, 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Коваленко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Ирина Викторовна,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воспитатели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52211" y="5204758"/>
            <a:ext cx="319844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Оксана Владимировна, воспитатель</a:t>
            </a:r>
          </a:p>
        </p:txBody>
      </p:sp>
      <p:pic>
        <p:nvPicPr>
          <p:cNvPr id="1026" name="Picture 2" descr="C:\Users\5А\Desktop\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495" y="1499352"/>
            <a:ext cx="2695039" cy="385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5А\Desktop\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7251" y="1196752"/>
            <a:ext cx="2679741" cy="3827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876675" y="168761"/>
            <a:ext cx="67437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Издательская деятельность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реализации инновационного проекта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Users\5А\Desktop\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311" y="188640"/>
            <a:ext cx="1583365" cy="2237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310815" y="6088559"/>
            <a:ext cx="787549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hlinkClick r:id="rId6"/>
              </a:rPr>
              <a:t>https://</a:t>
            </a:r>
            <a:r>
              <a:rPr lang="en-US" sz="1400" dirty="0" smtClean="0">
                <a:hlinkClick r:id="rId6"/>
              </a:rPr>
              <a:t>cro.chel-edu.ru/doshkolnoe-obrazovanie/Metod_rabota/</a:t>
            </a:r>
            <a:r>
              <a:rPr lang="ru-RU" sz="1400" dirty="0">
                <a:hlinkClick r:id="rId6"/>
              </a:rPr>
              <a:t>Каталог%20Создано%20и%20рекомендовано%20часть%203.</a:t>
            </a:r>
            <a:r>
              <a:rPr lang="en-US" sz="1400" dirty="0" err="1" smtClean="0">
                <a:hlinkClick r:id="rId6"/>
              </a:rPr>
              <a:t>pdf</a:t>
            </a:r>
            <a:endParaRPr lang="ru-RU" sz="1400" dirty="0" smtClean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5901388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4" descr="Picture background"/>
          <p:cNvPicPr>
            <a:picLocks noChangeAspect="1" noChangeArrowheads="1"/>
          </p:cNvPicPr>
          <p:nvPr/>
        </p:nvPicPr>
        <p:blipFill>
          <a:blip r:embed="rId2"/>
          <a:srcRect l="37211" b="33863"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22478" y="324222"/>
            <a:ext cx="3995748" cy="352189"/>
          </a:xfrm>
        </p:spPr>
        <p:txBody>
          <a:bodyPr>
            <a:normAutofit fontScale="90000"/>
          </a:bodyPr>
          <a:lstStyle/>
          <a:p>
            <a:pPr lvl="0" algn="r">
              <a:spcBef>
                <a:spcPts val="0"/>
              </a:spcBef>
            </a:pP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Конкурсное движение </a:t>
            </a:r>
            <a:endParaRPr lang="ru-RU" sz="27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4572008"/>
            <a:ext cx="2571768" cy="20883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4" cstate="print"/>
          <a:srcRect l="16286" t="22352" r="27075" b="14540"/>
          <a:stretch/>
        </p:blipFill>
        <p:spPr>
          <a:xfrm>
            <a:off x="3494302" y="4389095"/>
            <a:ext cx="2410790" cy="20642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2" descr="C:\Users\pohsa\Downloads\4zm2-G9c19k.jpg"/>
          <p:cNvPicPr>
            <a:picLocks noChangeAspect="1" noChangeArrowheads="1"/>
          </p:cNvPicPr>
          <p:nvPr/>
        </p:nvPicPr>
        <p:blipFill rotWithShape="1">
          <a:blip r:embed="rId5" cstate="print"/>
          <a:srcRect l="9987" r="3009" b="6498"/>
          <a:stretch/>
        </p:blipFill>
        <p:spPr bwMode="auto">
          <a:xfrm>
            <a:off x="6107175" y="4221088"/>
            <a:ext cx="2890392" cy="2232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0416" y="1027352"/>
            <a:ext cx="1467150" cy="2022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9641">
            <a:off x="5775615" y="1765057"/>
            <a:ext cx="2290566" cy="2138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553" name="Picture 1" descr="C:\Users\pohsa\Downloads\20241120_092016.jpg"/>
          <p:cNvPicPr>
            <a:picLocks noChangeAspect="1" noChangeArrowheads="1"/>
          </p:cNvPicPr>
          <p:nvPr/>
        </p:nvPicPr>
        <p:blipFill>
          <a:blip r:embed="rId8" cstate="print"/>
          <a:srcRect l="11728" t="25506" r="14651"/>
          <a:stretch>
            <a:fillRect/>
          </a:stretch>
        </p:blipFill>
        <p:spPr bwMode="auto">
          <a:xfrm>
            <a:off x="1928795" y="324222"/>
            <a:ext cx="2444165" cy="21381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662" y="2276871"/>
            <a:ext cx="1509801" cy="22322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455349"/>
            <a:ext cx="1428759" cy="20070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922" y="3029493"/>
            <a:ext cx="1428760" cy="20746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610690" y="1112937"/>
            <a:ext cx="1473478" cy="20811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31391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78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28892" y="724883"/>
            <a:ext cx="828092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 инновационного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проекта: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создание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условий для развития современной и безопасной цифровой образовательной инфраструктуры «Дошкольного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РобоГрада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», обеспечивающей развитие технических компетенций всех участников образовательных отношений.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28892" y="2276872"/>
            <a:ext cx="820891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 инновационного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проекта: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обучение педагогов по теме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проекта;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азработка и реализация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модели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техносреды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«Дошкольного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РобоГрада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»; 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модернизация и расширение инфраструктуры «Дошкольного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РобоГрада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»; 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разработка модели выпускника ДОУ «Юный программист»;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разработка программно-методического и дидактического комплекса по использованию робототехнических наборов в образовательном процессе с детьми 3-7 лет в развитии технических компетенций;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взаимодействие с родителями по развитию технических компетенций дошкольников;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обеспечение преемственности между дошкольным, начальным звеньями образования, учреждениями дополнительного образования;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диссеминация инновационного опыта.</a:t>
            </a:r>
          </a:p>
        </p:txBody>
      </p:sp>
      <p:pic>
        <p:nvPicPr>
          <p:cNvPr id="7" name="Picture 2" descr="D:\РОБОГРАД инновационная площадка 2023\Оформление стен ДОУ Робоград\робоград Эмблем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7182" y="7729"/>
            <a:ext cx="1826818" cy="90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09743" y="2775203"/>
            <a:ext cx="34563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Команда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«Эврика»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приняла участие в региональном этапе конкурса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ИКаРёнок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- 3 место, (2025)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s://r1.nubex.ru/s11805-dda/95c37129cb_240x200__f7540_0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985" y="307550"/>
            <a:ext cx="2941901" cy="24515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r1.nubex.ru/s11805-dda/44f5c54fa8_240x200__f7538_6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780" y="4149080"/>
            <a:ext cx="2808312" cy="23402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r1.nubex.ru/s11805-dda/433c0a16a4_fit-in~1280x800~filters:no_upscale()__f7449_b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098074"/>
            <a:ext cx="3210711" cy="42809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590239" y="837432"/>
            <a:ext cx="40324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Городской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роботофестиваль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среди дошкольников города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Челябинска, (2025)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824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05197" y="332656"/>
            <a:ext cx="72362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Победитель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Регионального этапа Международных образовательных STEAM-соревнований по робототехнике «Лига» Челябинская область в номинации 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Лучший стиль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команды», (март 2025)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 descr="https://r1.nubex.ru/s11805-dda/9fe4522cc7_240x200__f7497_b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0902" y="2492896"/>
            <a:ext cx="3629203" cy="3024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https://r1.nubex.ru/s11805-dda/f7500_a5/opKpUXsdDT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590" y="1916832"/>
            <a:ext cx="3320042" cy="44267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8968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Picture background"/>
          <p:cNvPicPr>
            <a:picLocks noChangeAspect="1" noChangeArrowheads="1"/>
          </p:cNvPicPr>
          <p:nvPr/>
        </p:nvPicPr>
        <p:blipFill>
          <a:blip r:embed="rId2"/>
          <a:srcRect l="37211" b="33863"/>
          <a:stretch>
            <a:fillRect/>
          </a:stretch>
        </p:blipFill>
        <p:spPr bwMode="auto">
          <a:xfrm>
            <a:off x="-5347" y="-2"/>
            <a:ext cx="9144000" cy="6858001"/>
          </a:xfrm>
          <a:prstGeom prst="rect">
            <a:avLst/>
          </a:prstGeom>
          <a:noFill/>
        </p:spPr>
      </p:pic>
      <p:pic>
        <p:nvPicPr>
          <p:cNvPr id="1030" name="Picture 6" descr="C:\Users\pohsa\Downloads\Screenshot_20240503_200439_VK.jpg"/>
          <p:cNvPicPr>
            <a:picLocks noChangeAspect="1" noChangeArrowheads="1"/>
          </p:cNvPicPr>
          <p:nvPr/>
        </p:nvPicPr>
        <p:blipFill>
          <a:blip r:embed="rId3" cstate="print"/>
          <a:srcRect l="-903" t="33150" r="2986" b="20598"/>
          <a:stretch>
            <a:fillRect/>
          </a:stretch>
        </p:blipFill>
        <p:spPr bwMode="auto">
          <a:xfrm>
            <a:off x="557322" y="1447842"/>
            <a:ext cx="2696874" cy="22813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9" name="Picture 5" descr="C:\Users\pohsa\Downloads\20240427_154628.jpg"/>
          <p:cNvPicPr>
            <a:picLocks noChangeAspect="1" noChangeArrowheads="1"/>
          </p:cNvPicPr>
          <p:nvPr/>
        </p:nvPicPr>
        <p:blipFill>
          <a:blip r:embed="rId4" cstate="print"/>
          <a:srcRect l="16532" t="5596" r="23909"/>
          <a:stretch>
            <a:fillRect/>
          </a:stretch>
        </p:blipFill>
        <p:spPr bwMode="auto">
          <a:xfrm rot="5400000">
            <a:off x="769584" y="3919048"/>
            <a:ext cx="2254579" cy="27146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 descr="C:\Users\pohsa\Downloads\IMG-ced1b842772e2e50154f0c77e2ab6ceb-V.jpg"/>
          <p:cNvPicPr>
            <a:picLocks noChangeAspect="1" noChangeArrowheads="1"/>
          </p:cNvPicPr>
          <p:nvPr/>
        </p:nvPicPr>
        <p:blipFill>
          <a:blip r:embed="rId5"/>
          <a:srcRect l="25973" t="18620" r="17905" b="23952"/>
          <a:stretch>
            <a:fillRect/>
          </a:stretch>
        </p:blipFill>
        <p:spPr bwMode="auto">
          <a:xfrm>
            <a:off x="3707904" y="2024639"/>
            <a:ext cx="5007757" cy="42488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Заголовок 3"/>
          <p:cNvSpPr>
            <a:spLocks noGrp="1"/>
          </p:cNvSpPr>
          <p:nvPr>
            <p:ph type="title"/>
          </p:nvPr>
        </p:nvSpPr>
        <p:spPr>
          <a:xfrm>
            <a:off x="395536" y="118901"/>
            <a:ext cx="5357850" cy="952483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Детский сад и семья- единомышленники и партнёры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pohsa\Desktop\2023-2024 учебный год\Метод. мероприятия\Фестиваль_04.24\фестиваль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86380" y="2666996"/>
            <a:ext cx="1428760" cy="10065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2" descr="D:\РОБОГРАД инновационная площадка 2023\Оформление стен ДОУ Робоград\робоград Эмблема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3713" y="7729"/>
            <a:ext cx="1826818" cy="90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3419872" y="1134252"/>
            <a:ext cx="56806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Семейный фестиваль «Мой робот-помощник и механические игрушки своими руками» 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248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Picture background"/>
          <p:cNvPicPr>
            <a:picLocks noChangeAspect="1" noChangeArrowheads="1"/>
          </p:cNvPicPr>
          <p:nvPr/>
        </p:nvPicPr>
        <p:blipFill>
          <a:blip r:embed="rId2"/>
          <a:srcRect l="37211" b="33863"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14" name="Picture 5" descr="C:\Users\251 dc\Desktop\фото мероприятий 2023-24\0-02-05-b016128836247a90d7de0c8d8b7efdbda649b5f576bf139cdc96c4344a3400b7_530a0edf4b70e97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19506" y="4077072"/>
            <a:ext cx="1820939" cy="24753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5299" name="Picture 3" descr="C:\Users\pohsa\Downloads\20241128_144420.jpg"/>
          <p:cNvPicPr>
            <a:picLocks noChangeAspect="1" noChangeArrowheads="1"/>
          </p:cNvPicPr>
          <p:nvPr/>
        </p:nvPicPr>
        <p:blipFill>
          <a:blip r:embed="rId4"/>
          <a:srcRect l="12590" t="19880" b="19642"/>
          <a:stretch>
            <a:fillRect/>
          </a:stretch>
        </p:blipFill>
        <p:spPr bwMode="auto">
          <a:xfrm>
            <a:off x="5357818" y="3151101"/>
            <a:ext cx="3500462" cy="33565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5298" name="Picture 2" descr="C:\Users\pohsa\Downloads\20241128_144259.jpg"/>
          <p:cNvPicPr>
            <a:picLocks noChangeAspect="1" noChangeArrowheads="1"/>
          </p:cNvPicPr>
          <p:nvPr/>
        </p:nvPicPr>
        <p:blipFill>
          <a:blip r:embed="rId5" cstate="print"/>
          <a:srcRect l="21769" t="12755" b="8163"/>
          <a:stretch>
            <a:fillRect/>
          </a:stretch>
        </p:blipFill>
        <p:spPr bwMode="auto">
          <a:xfrm>
            <a:off x="755576" y="4095936"/>
            <a:ext cx="1878287" cy="24564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2" descr="C:\Users\pohsa\Desktop\2023-2024 учебный год\Метод. мероприятия\Фестиваль_04.24\фестиваль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22643" y="1031104"/>
            <a:ext cx="2626796" cy="18505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2" descr="https://sun9-39.userapi.com/impg/V1BBTqW3DCGA2OaptBaDEnkTT-cSW4IY4Ed5dw/XdhPd5b9S9w.jpg?size=2560x1920&amp;quality=95&amp;sign=0b1c1c9af613adf014cf65cbb01a2b7b&amp;type=album"/>
          <p:cNvPicPr>
            <a:picLocks noChangeAspect="1" noChangeArrowheads="1"/>
          </p:cNvPicPr>
          <p:nvPr/>
        </p:nvPicPr>
        <p:blipFill>
          <a:blip r:embed="rId7" cstate="print"/>
          <a:srcRect t="31039"/>
          <a:stretch>
            <a:fillRect/>
          </a:stretch>
        </p:blipFill>
        <p:spPr bwMode="auto">
          <a:xfrm>
            <a:off x="539552" y="1159169"/>
            <a:ext cx="4679842" cy="26512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755576" y="204715"/>
            <a:ext cx="606444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Семейный фестиваль «Мой робот-помощник и механические игрушки своими руками» 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 descr="D:\РОБОГРАД инновационная площадка 2023\Оформление стен ДОУ Робоград\робоград Эмблема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7182" y="7729"/>
            <a:ext cx="1826818" cy="90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2951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4" descr="Picture background"/>
          <p:cNvPicPr>
            <a:picLocks noChangeAspect="1" noChangeArrowheads="1"/>
          </p:cNvPicPr>
          <p:nvPr/>
        </p:nvPicPr>
        <p:blipFill>
          <a:blip r:embed="rId2"/>
          <a:srcRect l="37211" b="33863"/>
          <a:stretch>
            <a:fillRect/>
          </a:stretch>
        </p:blipFill>
        <p:spPr bwMode="auto">
          <a:xfrm>
            <a:off x="0" y="-33661"/>
            <a:ext cx="9144000" cy="6858001"/>
          </a:xfrm>
          <a:prstGeom prst="rect">
            <a:avLst/>
          </a:prstGeom>
          <a:noFill/>
        </p:spPr>
      </p:pic>
      <p:pic>
        <p:nvPicPr>
          <p:cNvPr id="12" name="Picture 4" descr="D:\камера телефона 20.05.2024\Camera\IMG20240426100003.jpg"/>
          <p:cNvPicPr>
            <a:picLocks noChangeAspect="1" noChangeArrowheads="1"/>
          </p:cNvPicPr>
          <p:nvPr/>
        </p:nvPicPr>
        <p:blipFill>
          <a:blip r:embed="rId3" cstate="print"/>
          <a:srcRect t="9852" b="9363"/>
          <a:stretch>
            <a:fillRect/>
          </a:stretch>
        </p:blipFill>
        <p:spPr bwMode="auto">
          <a:xfrm>
            <a:off x="6800265" y="1557568"/>
            <a:ext cx="2240958" cy="21579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2" descr="D:\камера телефона 20.05.2024\Camera\IMG202404250902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8619" y="4077072"/>
            <a:ext cx="3097496" cy="23057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7890" name="Picture 2" descr="C:\Users\251 dc\Desktop\фото мероприятий 2023-24\20240425_0954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0110" y="1412776"/>
            <a:ext cx="2660596" cy="22125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7" descr="C:\Users\251 dc\Desktop\фото мероприятий 2023-24\20240424_09295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57941" y="4098370"/>
            <a:ext cx="2658733" cy="21475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12" descr="Matatalab Screenless Robot Hands-on Coding Set | Robotics | STEM |  Elementary Education | Education Supplies | Nasco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41054" y="1565556"/>
            <a:ext cx="1348635" cy="1381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Заголовок 3"/>
          <p:cNvSpPr txBox="1">
            <a:spLocks/>
          </p:cNvSpPr>
          <p:nvPr/>
        </p:nvSpPr>
        <p:spPr>
          <a:xfrm>
            <a:off x="188618" y="126799"/>
            <a:ext cx="4570985" cy="666731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Д</a:t>
            </a:r>
            <a:r>
              <a:rPr kumimoji="0" lang="ru-RU" sz="24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етский</a:t>
            </a:r>
            <a:r>
              <a:rPr kumimoji="0" lang="ru-RU" sz="24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сад и семья –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единомышленники и</a:t>
            </a:r>
            <a:r>
              <a:rPr kumimoji="0" lang="ru-RU" sz="2400" b="1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партнёры</a:t>
            </a:r>
            <a:endParaRPr kumimoji="0" lang="ru-RU" sz="2400" b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91220" y="1012666"/>
            <a:ext cx="29367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ень открытых дверей 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2" descr="C:\Users\251 dc\Desktop\30-05-2024_12-56-45\20240125_09000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2164" y="4443198"/>
            <a:ext cx="2683281" cy="20919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19" descr="STEM - Набор &quot;Робомышь&quot; – купить в интернет-магазине, цена, заказ online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9031" b="15323"/>
          <a:stretch>
            <a:fillRect/>
          </a:stretch>
        </p:blipFill>
        <p:spPr bwMode="auto">
          <a:xfrm>
            <a:off x="4394717" y="3364700"/>
            <a:ext cx="1571616" cy="1010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3" descr="C:\Users\1359049\Desktop\для отчетного видеоролика о викдоо\матата картинка 3.jpg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44855" y="3031322"/>
            <a:ext cx="626171" cy="666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1" descr="Робомышь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3704649" y="3747366"/>
            <a:ext cx="502003" cy="476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" descr="C:\Users\pohsa\Desktop\1674266935_gas-kvas-com-p-risunok-na-den-otkritikh-dverei-v-shkole-15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453648" y="1673868"/>
            <a:ext cx="1795145" cy="16563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Picture 2" descr="D:\РОБОГРАД инновационная площадка 2023\Оформление стен ДОУ Робоград\робоград Эмблема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7182" y="7729"/>
            <a:ext cx="1826818" cy="90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4905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4" descr="Picture background"/>
          <p:cNvPicPr>
            <a:picLocks noChangeAspect="1" noChangeArrowheads="1"/>
          </p:cNvPicPr>
          <p:nvPr/>
        </p:nvPicPr>
        <p:blipFill>
          <a:blip r:embed="rId2"/>
          <a:srcRect l="37211" b="33863"/>
          <a:stretch>
            <a:fillRect/>
          </a:stretch>
        </p:blipFill>
        <p:spPr bwMode="auto">
          <a:xfrm>
            <a:off x="1811" y="-2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266" y="188640"/>
            <a:ext cx="8501090" cy="582595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оциальное партнёрство - в ногу со временем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1" name="Picture 1" descr="C:\Users\pohsa\Desktop\Конференция_август 23г\конференция\a0574429a9e30ab7a85ed514672517e9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088588">
            <a:off x="3399852" y="2296215"/>
            <a:ext cx="6286544" cy="489512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552451" y="4254722"/>
            <a:ext cx="1786856" cy="912822"/>
          </a:xfrm>
          <a:prstGeom prst="rect">
            <a:avLst/>
          </a:prstGeom>
          <a:noFill/>
        </p:spPr>
        <p:txBody>
          <a:bodyPr wrap="none" lIns="81036" tIns="40517" rIns="81036" bIns="40517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МБДОУ 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«ДС № 251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г. Челябинска»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23929" y="3349995"/>
            <a:ext cx="1628522" cy="820489"/>
          </a:xfrm>
          <a:prstGeom prst="rect">
            <a:avLst/>
          </a:prstGeom>
          <a:noFill/>
        </p:spPr>
        <p:txBody>
          <a:bodyPr wrap="square" lIns="81036" tIns="40517" rIns="81036" bIns="40517" rtlCol="0">
            <a:spAutoFit/>
          </a:bodyPr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етский центр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Robo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STEAMul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03093" y="2744911"/>
            <a:ext cx="1268124" cy="820489"/>
          </a:xfrm>
          <a:prstGeom prst="rect">
            <a:avLst/>
          </a:prstGeom>
          <a:noFill/>
        </p:spPr>
        <p:txBody>
          <a:bodyPr wrap="none" lIns="81036" tIns="40517" rIns="81036" bIns="40517" rtlCol="0">
            <a:spAutoFit/>
          </a:bodyPr>
          <a:lstStyle/>
          <a:p>
            <a:pPr algn="ctr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 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«Будущие</a:t>
            </a:r>
          </a:p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инженеры»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02016" y="5494198"/>
            <a:ext cx="1223240" cy="605046"/>
          </a:xfrm>
          <a:prstGeom prst="rect">
            <a:avLst/>
          </a:prstGeom>
          <a:noFill/>
        </p:spPr>
        <p:txBody>
          <a:bodyPr wrap="none" lIns="81036" tIns="40517" rIns="81036" bIns="40517" rtlCol="0">
            <a:spAutoFit/>
          </a:bodyPr>
          <a:lstStyle/>
          <a:p>
            <a:r>
              <a:rPr lang="ru-RU" dirty="0" smtClean="0"/>
              <a:t>      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ООО</a:t>
            </a:r>
          </a:p>
          <a:p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«Бабашки»</a:t>
            </a:r>
          </a:p>
        </p:txBody>
      </p:sp>
      <p:pic>
        <p:nvPicPr>
          <p:cNvPr id="4099" name="Picture 3" descr="C:\Users\pohsa\Desktop\GtKl68Vk5so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62223"/>
          <a:stretch>
            <a:fillRect/>
          </a:stretch>
        </p:blipFill>
        <p:spPr bwMode="auto">
          <a:xfrm>
            <a:off x="5214943" y="1000110"/>
            <a:ext cx="1857388" cy="1966646"/>
          </a:xfrm>
          <a:prstGeom prst="rect">
            <a:avLst/>
          </a:prstGeom>
          <a:noFill/>
        </p:spPr>
      </p:pic>
      <p:pic>
        <p:nvPicPr>
          <p:cNvPr id="4098" name="Picture 2" descr="C:\Users\pohsa\Desktop\2127ca998e05eb8387d40617f5fa244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1538" y="2571746"/>
            <a:ext cx="2500330" cy="11668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4" name="Picture 8" descr="C:\Users\pohsa\Desktop\3d4cd77e57fa47a80a83b56e16c17084_XL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CFEFB"/>
              </a:clrFrom>
              <a:clrTo>
                <a:srgbClr val="FC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5" y="4429134"/>
            <a:ext cx="2432465" cy="13675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5" name="Picture 9" descr="C:\Users\pohsa\Desktop\z_efec744dbc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300" y="1000112"/>
            <a:ext cx="2467447" cy="12144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4573811" y="5661248"/>
            <a:ext cx="12223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ООО </a:t>
            </a:r>
          </a:p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«КЕММА»</a:t>
            </a:r>
          </a:p>
        </p:txBody>
      </p:sp>
    </p:spTree>
    <p:extLst>
      <p:ext uri="{BB962C8B-B14F-4D97-AF65-F5344CB8AC3E}">
        <p14:creationId xmlns:p14="http://schemas.microsoft.com/office/powerpoint/2010/main" val="2262527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42976" y="428604"/>
            <a:ext cx="58052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Перспективы деятельности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реализации инновационного проекта </a:t>
            </a:r>
            <a:endParaRPr lang="ru-RU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C:\Users\1359049\Desktop\для отчетного видеоролика о викдоо\depositphotos_9777013-stock-photo-working-togethe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17182" y="5453864"/>
            <a:ext cx="1332787" cy="1297245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403638" y="1340768"/>
            <a:ext cx="849694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Практические рекомендации «Развитие технических компетенций детей 6-7 лет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реализации Рабочей программы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РобоДом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Математика в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движении»; 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Рабочая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программа по реализации модуля «Мы – будущие инженеры» «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РобоДом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Математика в движении: учимся считать и программировать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для детей 6-7 лет;</a:t>
            </a:r>
          </a:p>
          <a:p>
            <a:pPr marL="285750" indent="-285750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Использование робототехнических наборов в реализации модуля «Наш дом – Южный Урал»;</a:t>
            </a:r>
          </a:p>
          <a:p>
            <a:pPr marL="285750" indent="-285750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Альбом тематических сюжетных построек с использованием строительного набора «Бабашки» для детей 5-7 лет;</a:t>
            </a:r>
          </a:p>
          <a:p>
            <a:pPr marL="285750" indent="-285750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Серия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видеоуроков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безэкранному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программированию робототехнических наборов;</a:t>
            </a:r>
          </a:p>
          <a:p>
            <a:pPr marL="285750" indent="-285750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Электронный банк информационно-просветительских материалов для родителей «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ТехноСемья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pPr marL="285750" indent="-285750">
              <a:buFontTx/>
              <a:buChar char="-"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Модель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выпускника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ДОУ «Юный программист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endParaRPr lang="ru-RU" dirty="0"/>
          </a:p>
          <a:p>
            <a:endParaRPr lang="ru-RU" dirty="0"/>
          </a:p>
        </p:txBody>
      </p:sp>
      <p:pic>
        <p:nvPicPr>
          <p:cNvPr id="7" name="Picture 2" descr="D:\РОБОГРАД инновационная площадка 2023\Оформление стен ДОУ Робоград\робоград Эмблема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7182" y="7729"/>
            <a:ext cx="1826818" cy="90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icture background"/>
          <p:cNvPicPr>
            <a:picLocks noChangeAspect="1" noChangeArrowheads="1"/>
          </p:cNvPicPr>
          <p:nvPr/>
        </p:nvPicPr>
        <p:blipFill>
          <a:blip r:embed="rId2"/>
          <a:srcRect l="37211" b="33863"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1026" name="Picture 2" descr="C:\Users\251 dc\Desktop\Эврика.png"/>
          <p:cNvPicPr>
            <a:picLocks noChangeAspect="1" noChangeArrowheads="1"/>
          </p:cNvPicPr>
          <p:nvPr/>
        </p:nvPicPr>
        <p:blipFill>
          <a:blip r:embed="rId3" cstate="print"/>
          <a:srcRect l="29687" t="12500" r="22656" b="49305"/>
          <a:stretch>
            <a:fillRect/>
          </a:stretch>
        </p:blipFill>
        <p:spPr bwMode="auto">
          <a:xfrm>
            <a:off x="5698521" y="420936"/>
            <a:ext cx="3263062" cy="1684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 descr="C:\Users\251 dc\Desktop\Рободом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82867" y="4226340"/>
            <a:ext cx="3338863" cy="15716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C:\Users\251 dc\Desktop\Внуки Архимеда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83562" y="2348880"/>
            <a:ext cx="3338167" cy="15682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9" name="Picture 5" descr="C:\Users\251 dc\Desktop\Сайт ДОУ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73241" y="1142985"/>
            <a:ext cx="3254725" cy="26460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0" name="Picture 6" descr="C:\Users\251 dc\Desktop\ВИППДОО.png"/>
          <p:cNvPicPr>
            <a:picLocks noChangeAspect="1" noChangeArrowheads="1"/>
          </p:cNvPicPr>
          <p:nvPr/>
        </p:nvPicPr>
        <p:blipFill>
          <a:blip r:embed="rId7" cstate="print"/>
          <a:srcRect t="5396" b="35664"/>
          <a:stretch>
            <a:fillRect/>
          </a:stretch>
        </p:blipFill>
        <p:spPr bwMode="auto">
          <a:xfrm>
            <a:off x="1173242" y="4084225"/>
            <a:ext cx="3254724" cy="17394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357157" y="190478"/>
            <a:ext cx="47815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нформационные площадки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обмена опытом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1" name="Picture 7" descr="C:\Users\251 dc\Desktop\випдоо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8827" y="4947032"/>
            <a:ext cx="857270" cy="850948"/>
          </a:xfrm>
          <a:prstGeom prst="rect">
            <a:avLst/>
          </a:prstGeom>
          <a:noFill/>
        </p:spPr>
      </p:pic>
      <p:pic>
        <p:nvPicPr>
          <p:cNvPr id="1032" name="Picture 8" descr="C:\Users\251 dc\Desktop\дс сайт.gif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14296" y="2780928"/>
            <a:ext cx="857256" cy="882289"/>
          </a:xfrm>
          <a:prstGeom prst="rect">
            <a:avLst/>
          </a:prstGeom>
          <a:noFill/>
        </p:spPr>
      </p:pic>
      <p:pic>
        <p:nvPicPr>
          <p:cNvPr id="1033" name="Picture 9" descr="C:\Users\251 dc\Desktop\эврика.gif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714876" y="1142985"/>
            <a:ext cx="847726" cy="845856"/>
          </a:xfrm>
          <a:prstGeom prst="rect">
            <a:avLst/>
          </a:prstGeom>
          <a:noFill/>
        </p:spPr>
      </p:pic>
      <p:pic>
        <p:nvPicPr>
          <p:cNvPr id="1034" name="Picture 10" descr="C:\Users\251 dc\Desktop\внуки архимеда.gif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714876" y="3118865"/>
            <a:ext cx="847726" cy="887338"/>
          </a:xfrm>
          <a:prstGeom prst="rect">
            <a:avLst/>
          </a:prstGeom>
          <a:noFill/>
        </p:spPr>
      </p:pic>
      <p:pic>
        <p:nvPicPr>
          <p:cNvPr id="1035" name="Picture 11" descr="C:\Users\251 dc\Desktop\рободом.gif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741651" y="4947032"/>
            <a:ext cx="847726" cy="850947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446915" y="6204129"/>
            <a:ext cx="45359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ПРИГЛАШАЕМ К СОТРУДНИЧЕСТВУ!</a:t>
            </a:r>
          </a:p>
        </p:txBody>
      </p:sp>
    </p:spTree>
    <p:extLst>
      <p:ext uri="{BB962C8B-B14F-4D97-AF65-F5344CB8AC3E}">
        <p14:creationId xmlns:p14="http://schemas.microsoft.com/office/powerpoint/2010/main" val="1225024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Picture background"/>
          <p:cNvPicPr>
            <a:picLocks noChangeAspect="1" noChangeArrowheads="1"/>
          </p:cNvPicPr>
          <p:nvPr/>
        </p:nvPicPr>
        <p:blipFill>
          <a:blip r:embed="rId2"/>
          <a:srcRect l="37211" b="33863"/>
          <a:stretch>
            <a:fillRect/>
          </a:stretch>
        </p:blipFill>
        <p:spPr bwMode="auto">
          <a:xfrm>
            <a:off x="0" y="0"/>
            <a:ext cx="9144000" cy="6857998"/>
          </a:xfrm>
          <a:prstGeom prst="rect">
            <a:avLst/>
          </a:prstGeom>
          <a:noFill/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436324" y="188640"/>
            <a:ext cx="5912901" cy="70788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44958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Сведения о показателях реализации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4958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инновационного проекта за отчетный период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2620669"/>
              </p:ext>
            </p:extLst>
          </p:nvPr>
        </p:nvGraphicFramePr>
        <p:xfrm>
          <a:off x="827584" y="1052736"/>
          <a:ext cx="7920880" cy="53320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0858"/>
                <a:gridCol w="4176464"/>
                <a:gridCol w="1649382"/>
                <a:gridCol w="1584176"/>
              </a:tblGrid>
              <a:tr h="467139">
                <a:tc rowSpan="2"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№ п/п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sz="16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  <a:endParaRPr lang="ru-RU" sz="16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Значение за отчетный период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969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32386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педагогов, прошедших внутрифирменное обучение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32386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участников проекта:</a:t>
                      </a:r>
                    </a:p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Педагоги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Дети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Родители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</a:p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</a:t>
                      </a:r>
                    </a:p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108</a:t>
                      </a:r>
                    </a:p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</a:t>
                      </a:r>
                    </a:p>
                  </a:txBody>
                  <a:tcPr/>
                </a:tc>
              </a:tr>
              <a:tr h="442842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робототехнических наборов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32386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участников конкурсных движений среди воспитанников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9175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Сформированность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технических компетенций выпускника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40/60%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50/65%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13867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авторских разработок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108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13867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публикаций,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статей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78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2071670" y="571480"/>
            <a:ext cx="5257800" cy="400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квалификации педагогов ДОУ: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auto">
          <a:xfrm>
            <a:off x="0" y="251460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0" y="251460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2300" name="Rectangle 12"/>
          <p:cNvSpPr>
            <a:spLocks noChangeArrowheads="1"/>
          </p:cNvSpPr>
          <p:nvPr/>
        </p:nvSpPr>
        <p:spPr bwMode="auto">
          <a:xfrm>
            <a:off x="0" y="251460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2302" name="Rectangle 14"/>
          <p:cNvSpPr>
            <a:spLocks noChangeArrowheads="1"/>
          </p:cNvSpPr>
          <p:nvPr/>
        </p:nvSpPr>
        <p:spPr bwMode="auto">
          <a:xfrm>
            <a:off x="0" y="251460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2305" name="Text Box 17"/>
          <p:cNvSpPr txBox="1">
            <a:spLocks noChangeArrowheads="1"/>
          </p:cNvSpPr>
          <p:nvPr/>
        </p:nvSpPr>
        <p:spPr bwMode="auto">
          <a:xfrm>
            <a:off x="1285852" y="1285860"/>
            <a:ext cx="2438400" cy="33855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</a:t>
            </a:r>
          </a:p>
        </p:txBody>
      </p:sp>
      <p:sp>
        <p:nvSpPr>
          <p:cNvPr id="12306" name="Text Box 18"/>
          <p:cNvSpPr txBox="1">
            <a:spLocks noChangeArrowheads="1"/>
          </p:cNvSpPr>
          <p:nvPr/>
        </p:nvSpPr>
        <p:spPr bwMode="auto">
          <a:xfrm>
            <a:off x="5357818" y="1643050"/>
            <a:ext cx="2286000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Аттестационная категория</a:t>
            </a:r>
          </a:p>
        </p:txBody>
      </p:sp>
      <p:graphicFrame>
        <p:nvGraphicFramePr>
          <p:cNvPr id="18" name="Диаграмма 17"/>
          <p:cNvGraphicFramePr/>
          <p:nvPr>
            <p:extLst>
              <p:ext uri="{D42A27DB-BD31-4B8C-83A1-F6EECF244321}">
                <p14:modId xmlns:p14="http://schemas.microsoft.com/office/powerpoint/2010/main" val="2097437042"/>
              </p:ext>
            </p:extLst>
          </p:nvPr>
        </p:nvGraphicFramePr>
        <p:xfrm>
          <a:off x="4932040" y="2636912"/>
          <a:ext cx="3571900" cy="3071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Диаграмма 18"/>
          <p:cNvGraphicFramePr/>
          <p:nvPr>
            <p:extLst>
              <p:ext uri="{D42A27DB-BD31-4B8C-83A1-F6EECF244321}">
                <p14:modId xmlns:p14="http://schemas.microsoft.com/office/powerpoint/2010/main" val="2245577785"/>
              </p:ext>
            </p:extLst>
          </p:nvPr>
        </p:nvGraphicFramePr>
        <p:xfrm>
          <a:off x="827584" y="1714488"/>
          <a:ext cx="3744416" cy="3246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78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C:\Users\5А\Desktop\пособие 1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7" t="16294" r="74429" b="29268"/>
          <a:stretch/>
        </p:blipFill>
        <p:spPr bwMode="auto">
          <a:xfrm>
            <a:off x="684455" y="1247325"/>
            <a:ext cx="2306780" cy="32315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171917" y="893382"/>
            <a:ext cx="57486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Методические рекомендации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Алгоритмика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шаг за шагом для детей 6-7 лет»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4542" y="4636130"/>
            <a:ext cx="36793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Технологические карты по ознакомлению дошкольников с трудом взрослых посредством использования робототехнических наборов в образовательной деятельности с детьми 6-7 лет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8878" y="0"/>
            <a:ext cx="915287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Инновационные продукты,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полученные в ходе реализации проекта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94314" y="580526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4"/>
              </a:rPr>
              <a:t>https://vipdoo251.nubex.ru/dtg/progr/progr_razrab/mp_algoritmika</a:t>
            </a:r>
            <a:r>
              <a:rPr lang="en-US" dirty="0" smtClean="0">
                <a:hlinkClick r:id="rId4"/>
              </a:rPr>
              <a:t>/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C:\Users\5А\Desktop\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9832" y="1793569"/>
            <a:ext cx="4424458" cy="37197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78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 descr="C:\Users\5А\Desktop\пособие2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09" t="11061" r="24708" b="15853"/>
          <a:stretch/>
        </p:blipFill>
        <p:spPr bwMode="auto">
          <a:xfrm>
            <a:off x="3707904" y="3313332"/>
            <a:ext cx="4194722" cy="27812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5А\Desktop\пособие 2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3" t="42698" r="73251" b="2627"/>
          <a:stretch/>
        </p:blipFill>
        <p:spPr bwMode="auto">
          <a:xfrm>
            <a:off x="683568" y="1524347"/>
            <a:ext cx="2480204" cy="33772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206888"/>
            <a:ext cx="82760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Рабочая тетрадь для детей 3-4 лет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«Играем и развиваемся с игровым набором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«Дары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Фребеля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63888" y="1510756"/>
            <a:ext cx="511256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омплекс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игровых заданий разработан с учетом возрастных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психологических особенностей детей 3-4 лет в соответствии с календарно-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тематическим планированием ДОУ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15616" y="6205954"/>
            <a:ext cx="76328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5"/>
              </a:rPr>
              <a:t>https://vipdoo251.nubex.ru/dtg/constr/constr_razrab/mp_frebel</a:t>
            </a:r>
            <a:r>
              <a:rPr lang="en-US" dirty="0" smtClean="0">
                <a:hlinkClick r:id="rId5"/>
              </a:rPr>
              <a:t>/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78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47664" y="260648"/>
            <a:ext cx="70567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Рабочая программа по реализации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модуля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«Мы – будущие инженеры» 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РобоДом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Математика в движении: 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учимся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считать и программировать»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38975" y="2054357"/>
            <a:ext cx="446449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Рабочая  программа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предназначена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детей 5-6 лет и направлена на формирование у них элементарных математических представлений и начальных навыков работы с алгоритмами через игровую деятельность с дидактическим оборудованием СТЕМ Стена (STEM WALL), напольным ковриком-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пазлом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«Математика» и образовательными робототехническими наборами «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MatataLab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РобоМышь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», «Пчелки» или «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Ботли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». </a:t>
            </a:r>
          </a:p>
        </p:txBody>
      </p:sp>
      <p:pic>
        <p:nvPicPr>
          <p:cNvPr id="4" name="Picture 2" descr="C:\Users\5А\Desktop\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57612"/>
            <a:ext cx="2922026" cy="40227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185223" y="566124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4"/>
              </a:rPr>
              <a:t>https://vipdoo251.nubex.ru/dtg/progr/progr_razrab/mp_robodom_1_st</a:t>
            </a:r>
            <a:r>
              <a:rPr lang="en-US" dirty="0" smtClean="0">
                <a:hlinkClick r:id="rId4"/>
              </a:rPr>
              <a:t>/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78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23928" y="1772816"/>
            <a:ext cx="522007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Цель: 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у детей 5-6 лет предпосылок инженерного мышления, первоначальных навыков решения логических, алгоритмических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Познакомить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детей с основами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алгоритмики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программирования.</a:t>
            </a:r>
            <a:b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Формировать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детей математические представления (числа, счет, простейшие арифметические операции).</a:t>
            </a:r>
            <a:b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Формировать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умения работать с различными робототехническими наборами, учитывая в процессе программирования их свойства и 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возможности….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27448" y="551723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3"/>
              </a:rPr>
              <a:t>https://vipdoo251.nubex.ru/dtg/progr/progr_razrab/mp_robodom_1_st</a:t>
            </a:r>
            <a:r>
              <a:rPr lang="en-US" dirty="0" smtClean="0">
                <a:hlinkClick r:id="rId3"/>
              </a:rPr>
              <a:t>/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15616" y="332656"/>
            <a:ext cx="74888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Практические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рекомендации «Развитие технических компетенций детей 5-6 лет»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реализации Рабочей программы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РобоДом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Математика в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движении»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5А\Downloads\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795" y="1968721"/>
            <a:ext cx="2552700" cy="3609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772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78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 descr="C:\Users\5А\Desktop\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51" y="1772816"/>
            <a:ext cx="8574338" cy="38196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476672"/>
            <a:ext cx="80648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Комплект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игровых полей и инструкций для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занятий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детьми с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ТНР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«Автоматизация звуков в словах»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(Образовательный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набор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«Пчелки»)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56719" y="5877272"/>
            <a:ext cx="70567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https://vipdoo251.nubex.ru/direction/14135_pchelki/14139/15104</a:t>
            </a:r>
            <a:r>
              <a:rPr lang="en-US" dirty="0" smtClean="0">
                <a:hlinkClick r:id="rId4"/>
              </a:rPr>
              <a:t>/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 Цифровизация в доу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852</TotalTime>
  <Words>866</Words>
  <Application>Microsoft Office PowerPoint</Application>
  <PresentationFormat>Экран (4:3)</PresentationFormat>
  <Paragraphs>189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шаблон Цифровизация в доу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Конкурсное движение </vt:lpstr>
      <vt:lpstr>Презентация PowerPoint</vt:lpstr>
      <vt:lpstr>Презентация PowerPoint</vt:lpstr>
      <vt:lpstr>        Детский сад и семья- единомышленники и партнёры</vt:lpstr>
      <vt:lpstr>Презентация PowerPoint</vt:lpstr>
      <vt:lpstr>Презентация PowerPoint</vt:lpstr>
      <vt:lpstr>Социальное партнёрство - в ногу со временем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251 dc</dc:creator>
  <cp:lastModifiedBy>5А</cp:lastModifiedBy>
  <cp:revision>112</cp:revision>
  <dcterms:created xsi:type="dcterms:W3CDTF">2022-01-12T06:39:00Z</dcterms:created>
  <dcterms:modified xsi:type="dcterms:W3CDTF">2025-03-26T11:07:55Z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B69A990DBF5D400AB5522F3F74B86D6E</vt:lpwstr>
  </property>
  <property fmtid="{D5CDD505-2E9C-101B-9397-08002B2CF9AE}" pid="3" name="KSOProductBuildVer">
    <vt:lpwstr>1049-11.2.0.11417</vt:lpwstr>
  </property>
</Properties>
</file>