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58" r:id="rId3"/>
    <p:sldId id="260" r:id="rId4"/>
    <p:sldId id="261" r:id="rId5"/>
    <p:sldId id="256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762" y="-30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E9658E-3DF3-4994-9361-BD68303C96D9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D22614-0C80-434E-98D4-B4E2EBC23A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577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Оформление помещений детского сада и участков к Новому году</a:t>
            </a:r>
            <a:r>
              <a:rPr lang="ru-RU" baseline="0" dirty="0" smtClean="0"/>
              <a:t> в стиле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героев «СОЮЗМУЛЬТФИЛЬМА» - это прекрасная идея, которая подарит детям ощущение настоящей сказки и волшебства!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D22614-0C80-434E-98D4-B4E2EBC23A0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253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ohsa\Desktop\2023-2024 учебный год\Конференция_август 23г\конференция\one_gear_rotating_PA_6073.gif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45509" y="4207560"/>
            <a:ext cx="2320948" cy="2168398"/>
          </a:xfrm>
          <a:prstGeom prst="rect">
            <a:avLst/>
          </a:prstGeom>
          <a:noFill/>
        </p:spPr>
      </p:pic>
      <p:pic>
        <p:nvPicPr>
          <p:cNvPr id="3" name="Picture 2" descr="C:\Users\pohsa\Desktop\Конференция_август 23г\конференция\Новый точечный рисунок (2).jpg"/>
          <p:cNvPicPr>
            <a:picLocks noChangeAspect="1" noChangeArrowheads="1"/>
          </p:cNvPicPr>
          <p:nvPr/>
        </p:nvPicPr>
        <p:blipFill>
          <a:blip r:embed="rId3">
            <a:extLst/>
          </a:blip>
          <a:srcRect/>
          <a:stretch>
            <a:fillRect/>
          </a:stretch>
        </p:blipFill>
        <p:spPr bwMode="auto">
          <a:xfrm>
            <a:off x="-24869" y="0"/>
            <a:ext cx="9168869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42910" y="0"/>
            <a:ext cx="8501090" cy="1143000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rgbClr val="3333FF"/>
                </a:solidFill>
              </a:rPr>
              <a:t>«ДОШКОЛЬНЫЙ ТЕХНОГРАД» - ГОРОД ДЕТСТВА        </a:t>
            </a:r>
            <a:endParaRPr lang="ru-RU" sz="2400" dirty="0">
              <a:solidFill>
                <a:srgbClr val="3333FF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537" y="4500570"/>
            <a:ext cx="1728573" cy="16540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58" t="8081" r="25051" b="22627"/>
          <a:stretch/>
        </p:blipFill>
        <p:spPr>
          <a:xfrm>
            <a:off x="1500166" y="2428868"/>
            <a:ext cx="1882172" cy="2004922"/>
          </a:xfrm>
          <a:prstGeom prst="rect">
            <a:avLst/>
          </a:prstGeom>
        </p:spPr>
      </p:pic>
      <p:pic>
        <p:nvPicPr>
          <p:cNvPr id="15" name="Picture 2" descr="C:\Users\pohsa\Desktop\2023-2024 учебный год\Конференция_август 23г\конференция\the-importance-of-group-work — копия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01427">
            <a:off x="2966227" y="3235257"/>
            <a:ext cx="2517341" cy="2618937"/>
          </a:xfrm>
          <a:prstGeom prst="rect">
            <a:avLst/>
          </a:prstGeom>
          <a:noFill/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57554" y="3714752"/>
            <a:ext cx="1359526" cy="1359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1" name="Picture 3" descr="C:\Users\pohsa\Desktop\2023-2024 учебный год\Конференция_август 23г\конференция\the-importance-of-group-work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929866">
            <a:off x="4580394" y="4187973"/>
            <a:ext cx="2151278" cy="2205398"/>
          </a:xfrm>
          <a:prstGeom prst="rect">
            <a:avLst/>
          </a:prstGeom>
          <a:noFill/>
        </p:spPr>
      </p:pic>
      <p:pic>
        <p:nvPicPr>
          <p:cNvPr id="17" name="Picture 2" descr="C:\Users\pohsa\Desktop\Конференция_август 23г\конференция\JHOfWEz5Td_-GlU9nBdA.jpg"/>
          <p:cNvPicPr>
            <a:picLocks noChangeAspect="1" noChangeArrowheads="1"/>
          </p:cNvPicPr>
          <p:nvPr/>
        </p:nvPicPr>
        <p:blipFill>
          <a:blip r:embed="rId9">
            <a:lum contrast="20000"/>
          </a:blip>
          <a:srcRect l="4130" t="5882" b="11765"/>
          <a:stretch>
            <a:fillRect/>
          </a:stretch>
        </p:blipFill>
        <p:spPr bwMode="auto">
          <a:xfrm>
            <a:off x="928662" y="785794"/>
            <a:ext cx="5143536" cy="1500198"/>
          </a:xfrm>
          <a:prstGeom prst="flowChartPunchedTape">
            <a:avLst/>
          </a:prstGeom>
          <a:ln w="28575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Овал 13"/>
          <p:cNvSpPr/>
          <p:nvPr/>
        </p:nvSpPr>
        <p:spPr>
          <a:xfrm>
            <a:off x="5072066" y="4572008"/>
            <a:ext cx="1214446" cy="121444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29190" y="4500570"/>
            <a:ext cx="1500198" cy="1269398"/>
          </a:xfrm>
          <a:prstGeom prst="rect">
            <a:avLst/>
          </a:prstGeom>
        </p:spPr>
      </p:pic>
      <p:pic>
        <p:nvPicPr>
          <p:cNvPr id="19" name="Picture 3" descr="C:\Users\pohsa\Desktop\Cooperation1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929454" y="5072074"/>
            <a:ext cx="1876180" cy="1425925"/>
          </a:xfrm>
          <a:prstGeom prst="rect">
            <a:avLst/>
          </a:prstGeom>
          <a:noFill/>
        </p:spPr>
      </p:pic>
      <p:pic>
        <p:nvPicPr>
          <p:cNvPr id="20" name="Picture 2" descr="C:\Users\pohsa\Desktop\Конференция_август 23г\конференция\JHOfWEz5Td_-GlU9nBdA.jpg"/>
          <p:cNvPicPr>
            <a:picLocks noChangeAspect="1" noChangeArrowheads="1"/>
          </p:cNvPicPr>
          <p:nvPr/>
        </p:nvPicPr>
        <p:blipFill>
          <a:blip r:embed="rId9">
            <a:lum contrast="20000"/>
          </a:blip>
          <a:srcRect l="4130" t="5882" b="11765"/>
          <a:stretch>
            <a:fillRect/>
          </a:stretch>
        </p:blipFill>
        <p:spPr bwMode="auto">
          <a:xfrm>
            <a:off x="4000496" y="2143116"/>
            <a:ext cx="4286280" cy="1000132"/>
          </a:xfrm>
          <a:prstGeom prst="flowChartPunchedTape">
            <a:avLst/>
          </a:prstGeom>
          <a:ln w="28575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Picture 2" descr="C:\Users\pohsa\Desktop\Конференция_август 23г\конференция\JHOfWEz5Td_-GlU9nBdA.jpg"/>
          <p:cNvPicPr>
            <a:picLocks noChangeAspect="1" noChangeArrowheads="1"/>
          </p:cNvPicPr>
          <p:nvPr/>
        </p:nvPicPr>
        <p:blipFill>
          <a:blip r:embed="rId9">
            <a:lum contrast="20000"/>
          </a:blip>
          <a:srcRect l="4130" t="5882" b="11765"/>
          <a:stretch>
            <a:fillRect/>
          </a:stretch>
        </p:blipFill>
        <p:spPr bwMode="auto">
          <a:xfrm>
            <a:off x="5072066" y="3143248"/>
            <a:ext cx="3857652" cy="1090005"/>
          </a:xfrm>
          <a:prstGeom prst="flowChartPunchedTape">
            <a:avLst/>
          </a:prstGeom>
          <a:ln w="28575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2" name="Прямоугольник 21"/>
          <p:cNvSpPr/>
          <p:nvPr/>
        </p:nvSpPr>
        <p:spPr>
          <a:xfrm>
            <a:off x="5072066" y="3357562"/>
            <a:ext cx="3786214" cy="6429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Федеральный проект: «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Техномир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развитие без границ», 2022-2028 </a:t>
            </a:r>
            <a:endParaRPr lang="ru-RU" sz="16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3000364" y="1071546"/>
            <a:ext cx="3071834" cy="7858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проект</a:t>
            </a:r>
          </a:p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«От обычного к уникальности» приоритетное направление  -  «Будущие инженеры», 2022-2025</a:t>
            </a:r>
            <a:endParaRPr lang="ru-RU" sz="1600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143372" y="2357430"/>
            <a:ext cx="4071966" cy="5715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ct val="0"/>
              </a:spcBef>
              <a:defRPr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инновационный проект 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«Дошкольный </a:t>
            </a:r>
            <a:r>
              <a:rPr lang="ru-RU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РобоГрад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2023-2025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pohsa\Desktop\Конференция_август 23г\конференция\Новый точечный рисунок (2).jpg"/>
          <p:cNvPicPr>
            <a:picLocks noChangeAspect="1" noChangeArrowheads="1"/>
          </p:cNvPicPr>
          <p:nvPr/>
        </p:nvPicPr>
        <p:blipFill>
          <a:blip r:embed="rId3">
            <a:extLst/>
          </a:blip>
          <a:srcRect/>
          <a:stretch>
            <a:fillRect/>
          </a:stretch>
        </p:blipFill>
        <p:spPr bwMode="auto">
          <a:xfrm>
            <a:off x="-24869" y="0"/>
            <a:ext cx="9168869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785786" y="285728"/>
            <a:ext cx="83582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70C0"/>
                </a:solidFill>
              </a:rPr>
              <a:t>ВЫСТАВКА СОВМЕСТНОГО ТВОРЧЕСТВА ДЕТЕЙ И РОДИТЕЛЕЙ </a:t>
            </a:r>
            <a:r>
              <a:rPr lang="ru-RU" sz="2400" b="1" i="1" dirty="0" smtClean="0">
                <a:solidFill>
                  <a:srgbClr val="0070C0"/>
                </a:solidFill>
              </a:rPr>
              <a:t>«</a:t>
            </a:r>
            <a:r>
              <a:rPr lang="ru-RU" sz="2400" b="1" i="1" dirty="0" err="1" smtClean="0">
                <a:solidFill>
                  <a:srgbClr val="0070C0"/>
                </a:solidFill>
              </a:rPr>
              <a:t>Союзмультфильм</a:t>
            </a:r>
            <a:r>
              <a:rPr lang="ru-RU" sz="2400" b="1" i="1" dirty="0" smtClean="0">
                <a:solidFill>
                  <a:srgbClr val="0070C0"/>
                </a:solidFill>
              </a:rPr>
              <a:t>"</a:t>
            </a:r>
            <a:endParaRPr lang="ru-RU" sz="2400" b="1" i="1" dirty="0">
              <a:solidFill>
                <a:srgbClr val="0070C0"/>
              </a:solidFill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645491" y="3273933"/>
            <a:ext cx="850109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Оформление в стиле героев «СОЮЗМУЛЬТФИЛЬМА»!</a:t>
            </a:r>
            <a:endParaRPr kumimoji="0" lang="ru-RU" sz="2800" b="0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5491" y="6286520"/>
            <a:ext cx="4572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Сроки проведения:  декабрь - 2025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1026" name="Picture 2" descr="C:\Users\5А\Desktop\1 мульт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19182"/>
            <a:ext cx="2520280" cy="20608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5А\Desktop\мульт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5235" y="1119182"/>
            <a:ext cx="2774668" cy="21547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5А\Desktop\мульт 5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0202" y="1104317"/>
            <a:ext cx="1857839" cy="22833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5А\Desktop\мульт3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595"/>
          <a:stretch/>
        </p:blipFill>
        <p:spPr bwMode="auto">
          <a:xfrm>
            <a:off x="785784" y="3910894"/>
            <a:ext cx="2490977" cy="18468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5А\Desktop\мульт2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128"/>
          <a:stretch/>
        </p:blipFill>
        <p:spPr bwMode="auto">
          <a:xfrm>
            <a:off x="6688859" y="3910894"/>
            <a:ext cx="2263464" cy="16806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icture background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10" b="10369"/>
          <a:stretch/>
        </p:blipFill>
        <p:spPr bwMode="auto">
          <a:xfrm>
            <a:off x="3331242" y="3823081"/>
            <a:ext cx="3301391" cy="20556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1475656" y="5852245"/>
            <a:ext cx="6840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7030A0"/>
                </a:solidFill>
              </a:rPr>
              <a:t>Сказка на окне, в помещении и на участке детского сада!</a:t>
            </a:r>
            <a:endParaRPr lang="ru-RU" sz="2000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ohsa\Desktop\Конференция_август 23г\конференция\Новый точечный рисунок (2).jpg"/>
          <p:cNvPicPr>
            <a:picLocks noChangeAspect="1" noChangeArrowheads="1"/>
          </p:cNvPicPr>
          <p:nvPr/>
        </p:nvPicPr>
        <p:blipFill>
          <a:blip r:embed="rId2">
            <a:extLst/>
          </a:blip>
          <a:srcRect/>
          <a:stretch>
            <a:fillRect/>
          </a:stretch>
        </p:blipFill>
        <p:spPr bwMode="auto">
          <a:xfrm>
            <a:off x="-24869" y="0"/>
            <a:ext cx="9168869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928794" y="285728"/>
            <a:ext cx="61436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70C0"/>
                </a:solidFill>
                <a:latin typeface="+mj-lt"/>
              </a:rPr>
              <a:t>ВСТРЕЧА С ИНТЕРЕСНЫМИ ЛЮДЬМИ </a:t>
            </a:r>
          </a:p>
          <a:p>
            <a:pPr algn="ctr"/>
            <a:r>
              <a:rPr lang="ru-RU" sz="2400" b="1" i="1" dirty="0" smtClean="0">
                <a:solidFill>
                  <a:srgbClr val="0070C0"/>
                </a:solidFill>
                <a:latin typeface="+mj-lt"/>
              </a:rPr>
              <a:t>«ЕСТЬ ТАКАЯ ПРОФЕССИЯ»</a:t>
            </a:r>
            <a:endParaRPr lang="ru-RU" sz="2400" b="1" i="1" dirty="0">
              <a:solidFill>
                <a:srgbClr val="0070C0"/>
              </a:solidFill>
              <a:latin typeface="+mj-lt"/>
            </a:endParaRPr>
          </a:p>
        </p:txBody>
      </p:sp>
      <p:pic>
        <p:nvPicPr>
          <p:cNvPr id="3076" name="Picture 4" descr="https://cf2.ppt-online.org/files2/slide/p/pAtuwbd9I8SQVqDBNKG6ZkC1vJnlHgo0ETRFXhfrc/slide-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2571744"/>
            <a:ext cx="6177234" cy="34626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8" name="Picture 6" descr="https://sun9-49.userapi.com/impg/5g14xDbosu8fWRpYn0tVnq612_jXHOjP8rb01A/ERCz320eYdc.jpg?size=1000x763&amp;quality=95&amp;sign=573152c259e05a57ce444244a2069683&amp;c_uniq_tag=bDIKojHGPRAP_luFMMnris5UlvXIeRd8_hDWdZDc1ik&amp;type=album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245" t="9302" r="13328" b="9302"/>
          <a:stretch>
            <a:fillRect/>
          </a:stretch>
        </p:blipFill>
        <p:spPr bwMode="auto">
          <a:xfrm flipH="1">
            <a:off x="7429520" y="1428736"/>
            <a:ext cx="1357354" cy="1285884"/>
          </a:xfrm>
          <a:prstGeom prst="rect">
            <a:avLst/>
          </a:prstGeom>
          <a:noFill/>
        </p:spPr>
      </p:pic>
      <p:pic>
        <p:nvPicPr>
          <p:cNvPr id="3080" name="Picture 8" descr="https://space4kids.ru/media/original/logo/profession/dinamika.poleta-0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1500174"/>
            <a:ext cx="1778927" cy="135732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928794" y="1000108"/>
            <a:ext cx="557216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7030A0"/>
                </a:solidFill>
              </a:rPr>
              <a:t>Знакомство детей с техническими профессиями:</a:t>
            </a:r>
          </a:p>
          <a:p>
            <a:r>
              <a:rPr lang="ru-RU" sz="2400" dirty="0" smtClean="0">
                <a:solidFill>
                  <a:srgbClr val="7030A0"/>
                </a:solidFill>
              </a:rPr>
              <a:t>– Виртуальные экскурсии</a:t>
            </a:r>
          </a:p>
          <a:p>
            <a:r>
              <a:rPr lang="ru-RU" sz="2400" dirty="0" smtClean="0">
                <a:solidFill>
                  <a:srgbClr val="7030A0"/>
                </a:solidFill>
              </a:rPr>
              <a:t>– Гость группы</a:t>
            </a:r>
          </a:p>
          <a:p>
            <a:pPr algn="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57224" y="6215082"/>
            <a:ext cx="515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Сроки проведения: </a:t>
            </a:r>
            <a:r>
              <a:rPr lang="ru-RU" b="1" dirty="0" smtClean="0">
                <a:solidFill>
                  <a:srgbClr val="7030A0"/>
                </a:solidFill>
              </a:rPr>
              <a:t>январь, февраль </a:t>
            </a:r>
            <a:r>
              <a:rPr lang="ru-RU" b="1" dirty="0" smtClean="0">
                <a:solidFill>
                  <a:srgbClr val="7030A0"/>
                </a:solidFill>
              </a:rPr>
              <a:t>-2026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ohsa\Desktop\Конференция_август 23г\конференция\Новый точечный рисунок (2).jpg"/>
          <p:cNvPicPr>
            <a:picLocks noChangeAspect="1" noChangeArrowheads="1"/>
          </p:cNvPicPr>
          <p:nvPr/>
        </p:nvPicPr>
        <p:blipFill>
          <a:blip r:embed="rId2">
            <a:extLst/>
          </a:blip>
          <a:srcRect/>
          <a:stretch>
            <a:fillRect/>
          </a:stretch>
        </p:blipFill>
        <p:spPr bwMode="auto">
          <a:xfrm>
            <a:off x="-24870" y="-17482"/>
            <a:ext cx="9168869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83568" y="285728"/>
            <a:ext cx="84604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400" b="1" i="1" dirty="0" smtClean="0">
                <a:solidFill>
                  <a:srgbClr val="0070C0"/>
                </a:solidFill>
                <a:latin typeface="+mj-lt"/>
              </a:rPr>
              <a:t>МАСТЕР – КЛАССЫ ДЛЯ РОДИТЕЛЕЙ 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2400" b="1" i="1" dirty="0" smtClean="0">
                <a:solidFill>
                  <a:srgbClr val="0070C0"/>
                </a:solidFill>
                <a:latin typeface="+mj-lt"/>
              </a:rPr>
              <a:t>«</a:t>
            </a:r>
            <a:r>
              <a:rPr lang="ru-RU" sz="2400" b="1" i="1" dirty="0" err="1" smtClean="0">
                <a:solidFill>
                  <a:srgbClr val="0070C0"/>
                </a:solidFill>
                <a:latin typeface="+mj-lt"/>
              </a:rPr>
              <a:t>Алгоритмика</a:t>
            </a:r>
            <a:r>
              <a:rPr lang="ru-RU" sz="2400" b="1" i="1" dirty="0" smtClean="0">
                <a:solidFill>
                  <a:srgbClr val="0070C0"/>
                </a:solidFill>
                <a:latin typeface="+mj-lt"/>
              </a:rPr>
              <a:t> и программирование», «Природный код»,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2400" b="1" i="1" dirty="0" smtClean="0">
                <a:solidFill>
                  <a:srgbClr val="0070C0"/>
                </a:solidFill>
                <a:latin typeface="+mj-lt"/>
              </a:rPr>
              <a:t>«Плоскостное конструирование»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2400" i="1" dirty="0" smtClean="0">
                <a:solidFill>
                  <a:srgbClr val="0070C0"/>
                </a:solidFill>
              </a:rPr>
              <a:t>        </a:t>
            </a:r>
            <a:endParaRPr lang="ru-RU" sz="2400" dirty="0" smtClean="0">
              <a:solidFill>
                <a:srgbClr val="0070C0"/>
              </a:solidFill>
            </a:endParaRPr>
          </a:p>
          <a:p>
            <a:pPr algn="ctr"/>
            <a:endParaRPr lang="ru-RU" sz="2400" b="1" i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85786" y="1571612"/>
            <a:ext cx="80724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Цель мастер­-класса:</a:t>
            </a:r>
            <a:r>
              <a:rPr lang="ru-RU" sz="2400" dirty="0" smtClean="0">
                <a:solidFill>
                  <a:srgbClr val="7030A0"/>
                </a:solidFill>
              </a:rPr>
              <a:t> формирование базовой компетентности  родителей в вопросах программирования, </a:t>
            </a:r>
            <a:r>
              <a:rPr lang="ru-RU" sz="2400" dirty="0" err="1" smtClean="0">
                <a:solidFill>
                  <a:srgbClr val="7030A0"/>
                </a:solidFill>
              </a:rPr>
              <a:t>алгоритмики</a:t>
            </a:r>
            <a:r>
              <a:rPr lang="ru-RU" sz="2400" dirty="0" smtClean="0">
                <a:solidFill>
                  <a:srgbClr val="7030A0"/>
                </a:solidFill>
              </a:rPr>
              <a:t>, кодирования и конструирования</a:t>
            </a:r>
            <a:endParaRPr lang="ru-RU" sz="2400" dirty="0">
              <a:solidFill>
                <a:srgbClr val="7030A0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172"/>
          <a:stretch/>
        </p:blipFill>
        <p:spPr bwMode="auto">
          <a:xfrm flipH="1">
            <a:off x="1403648" y="4287665"/>
            <a:ext cx="1326292" cy="1259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892597" y="5695167"/>
            <a:ext cx="19750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4472C4"/>
                </a:solidFill>
                <a:latin typeface="+mj-lt"/>
                <a:cs typeface="Times New Roman" pitchFamily="18" charset="0"/>
              </a:rPr>
              <a:t>Робототехнический </a:t>
            </a:r>
          </a:p>
          <a:p>
            <a:pPr algn="ctr"/>
            <a:r>
              <a:rPr lang="ru-RU" sz="1600" b="1" dirty="0" smtClean="0">
                <a:solidFill>
                  <a:srgbClr val="4472C4"/>
                </a:solidFill>
                <a:latin typeface="+mj-lt"/>
                <a:cs typeface="Times New Roman" pitchFamily="18" charset="0"/>
              </a:rPr>
              <a:t>набор </a:t>
            </a:r>
            <a:r>
              <a:rPr lang="en-US" sz="1600" b="1" dirty="0" smtClean="0">
                <a:solidFill>
                  <a:srgbClr val="4472C4"/>
                </a:solidFill>
                <a:latin typeface="+mj-lt"/>
                <a:cs typeface="Times New Roman" pitchFamily="18" charset="0"/>
              </a:rPr>
              <a:t>Botley 2.0</a:t>
            </a:r>
            <a:endParaRPr lang="ru-RU" sz="1600" b="1" dirty="0">
              <a:solidFill>
                <a:srgbClr val="4472C4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2182" y="4585747"/>
            <a:ext cx="1502135" cy="1017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871033" y="3824151"/>
            <a:ext cx="22053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4472C4"/>
                </a:solidFill>
                <a:latin typeface="+mj-lt"/>
                <a:cs typeface="Times New Roman" pitchFamily="18" charset="0"/>
              </a:rPr>
              <a:t>Робототехнический </a:t>
            </a:r>
            <a:endParaRPr lang="ru-RU" sz="1600" b="1" dirty="0" smtClean="0">
              <a:solidFill>
                <a:srgbClr val="4472C4"/>
              </a:solidFill>
              <a:latin typeface="+mj-lt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4472C4"/>
                </a:solidFill>
                <a:latin typeface="+mj-lt"/>
                <a:cs typeface="Times New Roman" pitchFamily="18" charset="0"/>
              </a:rPr>
              <a:t>набор </a:t>
            </a:r>
            <a:r>
              <a:rPr lang="en-US" sz="1600" b="1" dirty="0" err="1" smtClean="0">
                <a:solidFill>
                  <a:srgbClr val="4472C4"/>
                </a:solidFill>
                <a:latin typeface="+mj-lt"/>
                <a:cs typeface="Times New Roman" pitchFamily="18" charset="0"/>
              </a:rPr>
              <a:t>MatataLab</a:t>
            </a:r>
            <a:endParaRPr lang="ru-RU" sz="1600" b="1" dirty="0">
              <a:solidFill>
                <a:srgbClr val="4472C4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149921" y="5695168"/>
            <a:ext cx="209913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4472C4"/>
                </a:solidFill>
                <a:latin typeface="+mj-lt"/>
                <a:cs typeface="Times New Roman" pitchFamily="18" charset="0"/>
              </a:rPr>
              <a:t>Робототехнический набор </a:t>
            </a:r>
            <a:r>
              <a:rPr lang="ru-RU" sz="1600" b="1" dirty="0" smtClean="0">
                <a:solidFill>
                  <a:srgbClr val="4472C4"/>
                </a:solidFill>
                <a:latin typeface="+mj-lt"/>
                <a:cs typeface="Times New Roman" pitchFamily="18" charset="0"/>
              </a:rPr>
              <a:t>РобоМышь</a:t>
            </a:r>
            <a:endParaRPr lang="ru-RU" sz="1600" b="1" dirty="0">
              <a:solidFill>
                <a:srgbClr val="4472C4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78859" y="2947800"/>
            <a:ext cx="1251081" cy="902182"/>
          </a:xfrm>
          <a:prstGeom prst="rect">
            <a:avLst/>
          </a:prstGeom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779" y="2947800"/>
            <a:ext cx="1209658" cy="903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3279711" y="3850983"/>
            <a:ext cx="18525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>
                <a:solidFill>
                  <a:srgbClr val="4472C4"/>
                </a:solidFill>
                <a:latin typeface="+mj-lt"/>
                <a:cs typeface="Times New Roman" pitchFamily="18" charset="0"/>
              </a:rPr>
              <a:t>ЛогоРобот Пчёлка </a:t>
            </a:r>
            <a:endParaRPr lang="ru-RU" sz="1600" b="1" dirty="0" smtClean="0">
              <a:solidFill>
                <a:srgbClr val="4472C4"/>
              </a:solidFill>
              <a:latin typeface="+mj-lt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4472C4"/>
                </a:solidFill>
                <a:latin typeface="+mj-lt"/>
                <a:cs typeface="Times New Roman" pitchFamily="18" charset="0"/>
              </a:rPr>
              <a:t>(</a:t>
            </a:r>
            <a:r>
              <a:rPr lang="en-US" sz="1600" b="1" dirty="0">
                <a:solidFill>
                  <a:srgbClr val="4472C4"/>
                </a:solidFill>
                <a:latin typeface="+mj-lt"/>
                <a:cs typeface="Times New Roman" pitchFamily="18" charset="0"/>
              </a:rPr>
              <a:t>Bee-Bots</a:t>
            </a:r>
            <a:r>
              <a:rPr lang="ru-RU" sz="1600" b="1" dirty="0">
                <a:solidFill>
                  <a:srgbClr val="4472C4"/>
                </a:solidFill>
                <a:latin typeface="+mj-lt"/>
                <a:cs typeface="Times New Roman" pitchFamily="18" charset="0"/>
              </a:rPr>
              <a:t>)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85786" y="6471186"/>
            <a:ext cx="36433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Сроки проведения: март -2026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238C60CB-B647-7644-7350-0E523576B88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387" y="3101970"/>
            <a:ext cx="1938893" cy="2667575"/>
          </a:xfrm>
          <a:prstGeom prst="rect">
            <a:avLst/>
          </a:prstGeom>
        </p:spPr>
      </p:pic>
      <p:pic>
        <p:nvPicPr>
          <p:cNvPr id="20" name="Picture 3" descr="E:\Детский сад\РОБОГРАД\Путешествие по РОБОГРАДУ. на печать\визитки помещений по 1 шт\Бабашки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85817" y="3724476"/>
            <a:ext cx="1239560" cy="1238019"/>
          </a:xfrm>
          <a:prstGeom prst="rect">
            <a:avLst/>
          </a:prstGeom>
          <a:noFill/>
        </p:spPr>
      </p:pic>
      <p:sp>
        <p:nvSpPr>
          <p:cNvPr id="21" name="Прямоугольник 20"/>
          <p:cNvSpPr/>
          <p:nvPr/>
        </p:nvSpPr>
        <p:spPr>
          <a:xfrm>
            <a:off x="4956029" y="4962495"/>
            <a:ext cx="209913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4472C4"/>
                </a:solidFill>
                <a:latin typeface="+mj-lt"/>
                <a:cs typeface="Times New Roman" pitchFamily="18" charset="0"/>
              </a:rPr>
              <a:t>Конструктор Бабашки</a:t>
            </a:r>
            <a:endParaRPr lang="ru-RU" sz="1600" b="1" dirty="0">
              <a:solidFill>
                <a:srgbClr val="4472C4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734355" y="5926872"/>
            <a:ext cx="209913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4472C4"/>
                </a:solidFill>
                <a:latin typeface="+mj-lt"/>
                <a:cs typeface="Times New Roman" pitchFamily="18" charset="0"/>
              </a:rPr>
              <a:t>Природная азбука</a:t>
            </a:r>
            <a:endParaRPr lang="ru-RU" sz="1600" b="1" dirty="0">
              <a:solidFill>
                <a:srgbClr val="4472C4"/>
              </a:solidFill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pohsa\Desktop\Конференция_август 23г\конференция\Новый точечный рисунок (2).jpg"/>
          <p:cNvPicPr>
            <a:picLocks noChangeAspect="1" noChangeArrowheads="1"/>
          </p:cNvPicPr>
          <p:nvPr/>
        </p:nvPicPr>
        <p:blipFill>
          <a:blip r:embed="rId2">
            <a:extLst/>
          </a:blip>
          <a:srcRect/>
          <a:stretch>
            <a:fillRect/>
          </a:stretch>
        </p:blipFill>
        <p:spPr bwMode="auto">
          <a:xfrm>
            <a:off x="-24869" y="0"/>
            <a:ext cx="9168869" cy="6858000"/>
          </a:xfrm>
          <a:prstGeom prst="rect">
            <a:avLst/>
          </a:prstGeom>
          <a:noFill/>
        </p:spPr>
      </p:pic>
      <p:pic>
        <p:nvPicPr>
          <p:cNvPr id="1026" name="Picture 2" descr="C:\Users\251 dc\Desktop\Работа с родителями 2024-2025\фестиваль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11" y="1571612"/>
            <a:ext cx="8648689" cy="442915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928662" y="428604"/>
            <a:ext cx="80724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70C0"/>
                </a:solidFill>
              </a:rPr>
              <a:t>«Памятники природы, достопримечательности и популярные места отдыха в любимом городе»</a:t>
            </a:r>
            <a:endParaRPr lang="ru-RU" sz="2400" i="1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68870" y="4869160"/>
            <a:ext cx="2428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</a:rPr>
              <a:t>«Мой </a:t>
            </a:r>
            <a:r>
              <a:rPr lang="ru-RU" sz="2400" b="1" i="1" dirty="0">
                <a:solidFill>
                  <a:srgbClr val="002060"/>
                </a:solidFill>
              </a:rPr>
              <a:t>любимый город</a:t>
            </a:r>
            <a:r>
              <a:rPr lang="ru-RU" sz="2400" b="1" i="1" dirty="0" smtClean="0">
                <a:solidFill>
                  <a:srgbClr val="002060"/>
                </a:solidFill>
              </a:rPr>
              <a:t>»</a:t>
            </a:r>
            <a:endParaRPr lang="ru-RU" sz="2400" i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29190" y="4714884"/>
            <a:ext cx="1214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апрель 2026 года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57224" y="6143644"/>
            <a:ext cx="35719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Сроки проведения: апрель 2026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211</Words>
  <Application>Microsoft Office PowerPoint</Application>
  <PresentationFormat>Экран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«ДОШКОЛЬНЫЙ ТЕХНОГРАД» - ГОРОД ДЕТСТВА       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«ДОШКОЛЬНЫЙ ТЕХНОГРАД» - ГОРОД ДЕТСТВА        </dc:title>
  <dc:creator>251 dc</dc:creator>
  <cp:lastModifiedBy>5А</cp:lastModifiedBy>
  <cp:revision>24</cp:revision>
  <dcterms:created xsi:type="dcterms:W3CDTF">2024-11-15T15:17:38Z</dcterms:created>
  <dcterms:modified xsi:type="dcterms:W3CDTF">2025-11-24T14:55:15Z</dcterms:modified>
</cp:coreProperties>
</file>